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5"/>
  </p:notesMasterIdLst>
  <p:sldIdLst>
    <p:sldId id="470" r:id="rId2"/>
    <p:sldId id="439" r:id="rId3"/>
    <p:sldId id="440" r:id="rId4"/>
    <p:sldId id="268" r:id="rId5"/>
    <p:sldId id="259" r:id="rId6"/>
    <p:sldId id="308" r:id="rId7"/>
    <p:sldId id="309" r:id="rId8"/>
    <p:sldId id="311" r:id="rId9"/>
    <p:sldId id="312" r:id="rId10"/>
    <p:sldId id="262" r:id="rId11"/>
    <p:sldId id="313" r:id="rId12"/>
    <p:sldId id="314" r:id="rId13"/>
    <p:sldId id="290" r:id="rId14"/>
    <p:sldId id="289" r:id="rId15"/>
    <p:sldId id="315" r:id="rId16"/>
    <p:sldId id="284" r:id="rId17"/>
    <p:sldId id="296" r:id="rId18"/>
    <p:sldId id="294" r:id="rId19"/>
    <p:sldId id="317" r:id="rId20"/>
    <p:sldId id="318" r:id="rId21"/>
    <p:sldId id="298" r:id="rId22"/>
    <p:sldId id="297" r:id="rId23"/>
    <p:sldId id="299" r:id="rId24"/>
    <p:sldId id="471" r:id="rId25"/>
    <p:sldId id="472" r:id="rId26"/>
    <p:sldId id="473" r:id="rId27"/>
    <p:sldId id="474" r:id="rId28"/>
    <p:sldId id="475" r:id="rId29"/>
    <p:sldId id="476" r:id="rId30"/>
    <p:sldId id="477" r:id="rId31"/>
    <p:sldId id="478" r:id="rId32"/>
    <p:sldId id="479" r:id="rId33"/>
    <p:sldId id="43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99841"/>
    <a:srgbClr val="CDE49F"/>
    <a:srgbClr val="0064BA"/>
    <a:srgbClr val="0065BA"/>
    <a:srgbClr val="67A2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67035" autoAdjust="0"/>
  </p:normalViewPr>
  <p:slideViewPr>
    <p:cSldViewPr>
      <p:cViewPr varScale="1">
        <p:scale>
          <a:sx n="48" d="100"/>
          <a:sy n="48" d="100"/>
        </p:scale>
        <p:origin x="1602"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405977B-D38A-476E-BA88-03D220345C8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s-MX" altLang="es-CR"/>
          </a:p>
        </p:txBody>
      </p:sp>
      <p:sp>
        <p:nvSpPr>
          <p:cNvPr id="12291" name="Rectangle 3">
            <a:extLst>
              <a:ext uri="{FF2B5EF4-FFF2-40B4-BE49-F238E27FC236}">
                <a16:creationId xmlns:a16="http://schemas.microsoft.com/office/drawing/2014/main" id="{6F75B86A-32C8-4400-BA2B-62999C3AE14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s-MX" altLang="es-CR"/>
          </a:p>
        </p:txBody>
      </p:sp>
      <p:sp>
        <p:nvSpPr>
          <p:cNvPr id="2052" name="Rectangle 4">
            <a:extLst>
              <a:ext uri="{FF2B5EF4-FFF2-40B4-BE49-F238E27FC236}">
                <a16:creationId xmlns:a16="http://schemas.microsoft.com/office/drawing/2014/main" id="{C43509B8-E963-4885-93D8-7E195A167BAA}"/>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a:extLst>
              <a:ext uri="{FF2B5EF4-FFF2-40B4-BE49-F238E27FC236}">
                <a16:creationId xmlns:a16="http://schemas.microsoft.com/office/drawing/2014/main" id="{AA8F6EB6-641D-4798-ADBF-33EAE3E936F1}"/>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MX" altLang="es-CR" noProof="0"/>
              <a:t>Haga clic para modificar el estilo de texto del patrón</a:t>
            </a:r>
          </a:p>
          <a:p>
            <a:pPr lvl="1"/>
            <a:r>
              <a:rPr lang="es-MX" altLang="es-CR" noProof="0"/>
              <a:t>Segundo nivel</a:t>
            </a:r>
          </a:p>
          <a:p>
            <a:pPr lvl="2"/>
            <a:r>
              <a:rPr lang="es-MX" altLang="es-CR" noProof="0"/>
              <a:t>Tercer nivel</a:t>
            </a:r>
          </a:p>
          <a:p>
            <a:pPr lvl="3"/>
            <a:r>
              <a:rPr lang="es-MX" altLang="es-CR" noProof="0"/>
              <a:t>Cuarto nivel</a:t>
            </a:r>
          </a:p>
          <a:p>
            <a:pPr lvl="4"/>
            <a:r>
              <a:rPr lang="es-MX" altLang="es-CR" noProof="0"/>
              <a:t>Quinto nivel</a:t>
            </a:r>
          </a:p>
        </p:txBody>
      </p:sp>
      <p:sp>
        <p:nvSpPr>
          <p:cNvPr id="12294" name="Rectangle 6">
            <a:extLst>
              <a:ext uri="{FF2B5EF4-FFF2-40B4-BE49-F238E27FC236}">
                <a16:creationId xmlns:a16="http://schemas.microsoft.com/office/drawing/2014/main" id="{01EA7FB2-8BAD-47ED-A4C9-B9B5636D124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s-MX" altLang="es-CR"/>
          </a:p>
        </p:txBody>
      </p:sp>
      <p:sp>
        <p:nvSpPr>
          <p:cNvPr id="12295" name="Rectangle 7">
            <a:extLst>
              <a:ext uri="{FF2B5EF4-FFF2-40B4-BE49-F238E27FC236}">
                <a16:creationId xmlns:a16="http://schemas.microsoft.com/office/drawing/2014/main" id="{DF120F06-CAEB-44BB-A7B8-F5184716B30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271E3BB3-326B-4343-A3AC-951B5948A181}" type="slidenum">
              <a:rPr lang="es-MX" altLang="es-CR"/>
              <a:pPr>
                <a:defRPr/>
              </a:pPr>
              <a:t>‹Nº›</a:t>
            </a:fld>
            <a:endParaRPr lang="es-MX" altLang="es-C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3E509257-9CCE-4F73-A6EC-88AE4122A546}" type="slidenum">
              <a:rPr lang="en-CA" smtClean="0"/>
              <a:pPr>
                <a:defRPr/>
              </a:pPr>
              <a:t>1</a:t>
            </a:fld>
            <a:endParaRPr lang="en-CA"/>
          </a:p>
        </p:txBody>
      </p:sp>
    </p:spTree>
    <p:extLst>
      <p:ext uri="{BB962C8B-B14F-4D97-AF65-F5344CB8AC3E}">
        <p14:creationId xmlns:p14="http://schemas.microsoft.com/office/powerpoint/2010/main" val="1192977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En la artritis los dedos se ponen torcidos. ¿Ven la diferencia? Artrosis en manos, la diapositiva que vimos, y esta es artritis en manos. Para que no confundan estas dos enfermedades.</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10</a:t>
            </a:fld>
            <a:endParaRPr lang="es-MX" altLang="es-CR"/>
          </a:p>
        </p:txBody>
      </p:sp>
    </p:spTree>
    <p:extLst>
      <p:ext uri="{BB962C8B-B14F-4D97-AF65-F5344CB8AC3E}">
        <p14:creationId xmlns:p14="http://schemas.microsoft.com/office/powerpoint/2010/main" val="2771858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Times New Roman" panose="02020603050405020304" pitchFamily="18" charset="0"/>
                <a:ea typeface="+mn-ea"/>
                <a:cs typeface="+mn-cs"/>
              </a:rPr>
              <a:t>Aquí tenemos una articulación sana y en la siguiente …</a:t>
            </a:r>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11</a:t>
            </a:fld>
            <a:endParaRPr lang="es-MX" altLang="es-CR"/>
          </a:p>
        </p:txBody>
      </p:sp>
    </p:spTree>
    <p:extLst>
      <p:ext uri="{BB962C8B-B14F-4D97-AF65-F5344CB8AC3E}">
        <p14:creationId xmlns:p14="http://schemas.microsoft.com/office/powerpoint/2010/main" val="1922368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Times New Roman" panose="02020603050405020304" pitchFamily="18" charset="0"/>
                <a:ea typeface="+mn-ea"/>
                <a:cs typeface="+mn-cs"/>
              </a:rPr>
              <a:t>vean este montón de puntitos. Son pedacitos de huesos que comienzan a crecer hacia afuera. Se llaman osteofitos y aparecen en toda la columna, en las rodillas, en la cadera y comienzan a levantarse. La gente le llama pico de lora porque van afectando muchísimo los nervios. </a:t>
            </a:r>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12</a:t>
            </a:fld>
            <a:endParaRPr lang="es-MX" altLang="es-CR"/>
          </a:p>
        </p:txBody>
      </p:sp>
    </p:spTree>
    <p:extLst>
      <p:ext uri="{BB962C8B-B14F-4D97-AF65-F5344CB8AC3E}">
        <p14:creationId xmlns:p14="http://schemas.microsoft.com/office/powerpoint/2010/main" val="4098183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Vean acá esta rodilla completamente afectada. Vean esto que sucede aquí: Aquí la rodilla se cerró y aquí está abierta. Tengo múltiples placas de pacientes que vienen con las rodillas en estas condiciones. Imagínense el sufrimiento de este ligamento todo estirado y aquí se perdió el espacio esto todo cerrado. </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13</a:t>
            </a:fld>
            <a:endParaRPr lang="es-MX" altLang="es-CR"/>
          </a:p>
        </p:txBody>
      </p:sp>
    </p:spTree>
    <p:extLst>
      <p:ext uri="{BB962C8B-B14F-4D97-AF65-F5344CB8AC3E}">
        <p14:creationId xmlns:p14="http://schemas.microsoft.com/office/powerpoint/2010/main" val="52037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Times New Roman" panose="02020603050405020304" pitchFamily="18" charset="0"/>
                <a:ea typeface="+mn-ea"/>
                <a:cs typeface="+mn-cs"/>
              </a:rPr>
              <a:t>Y vean ustedes cómo se va gastando esta zona. A veces se gasta solamente de un lado. </a:t>
            </a:r>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14</a:t>
            </a:fld>
            <a:endParaRPr lang="es-MX" altLang="es-CR"/>
          </a:p>
        </p:txBody>
      </p:sp>
    </p:spTree>
    <p:extLst>
      <p:ext uri="{BB962C8B-B14F-4D97-AF65-F5344CB8AC3E}">
        <p14:creationId xmlns:p14="http://schemas.microsoft.com/office/powerpoint/2010/main" val="87500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err="1">
                <a:solidFill>
                  <a:schemeClr val="tx1"/>
                </a:solidFill>
                <a:effectLst/>
                <a:latin typeface="Times New Roman" panose="02020603050405020304" pitchFamily="18" charset="0"/>
                <a:ea typeface="+mn-ea"/>
                <a:cs typeface="+mn-cs"/>
              </a:rPr>
              <a:t>Esto</a:t>
            </a:r>
            <a:r>
              <a:rPr lang="en-US" sz="1200" kern="1200" dirty="0">
                <a:solidFill>
                  <a:schemeClr val="tx1"/>
                </a:solidFill>
                <a:effectLst/>
                <a:latin typeface="Times New Roman" panose="02020603050405020304" pitchFamily="18" charset="0"/>
                <a:ea typeface="+mn-ea"/>
                <a:cs typeface="+mn-cs"/>
              </a:rPr>
              <a:t> es una </a:t>
            </a:r>
            <a:r>
              <a:rPr lang="en-US" sz="1200" kern="1200" dirty="0" err="1">
                <a:solidFill>
                  <a:schemeClr val="tx1"/>
                </a:solidFill>
                <a:effectLst/>
                <a:latin typeface="Times New Roman" panose="02020603050405020304" pitchFamily="18" charset="0"/>
                <a:ea typeface="+mn-ea"/>
                <a:cs typeface="+mn-cs"/>
              </a:rPr>
              <a:t>prótesis</a:t>
            </a:r>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15</a:t>
            </a:fld>
            <a:endParaRPr lang="es-MX" altLang="es-CR"/>
          </a:p>
        </p:txBody>
      </p:sp>
    </p:spTree>
    <p:extLst>
      <p:ext uri="{BB962C8B-B14F-4D97-AF65-F5344CB8AC3E}">
        <p14:creationId xmlns:p14="http://schemas.microsoft.com/office/powerpoint/2010/main" val="2537099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y vean qué tremendo como ésta piernita se dobló. Este hizo un </a:t>
            </a:r>
            <a:r>
              <a:rPr lang="es-AR" sz="1200" kern="1200" dirty="0" err="1">
                <a:solidFill>
                  <a:schemeClr val="tx1"/>
                </a:solidFill>
                <a:effectLst/>
                <a:latin typeface="Times New Roman" panose="02020603050405020304" pitchFamily="18" charset="0"/>
                <a:ea typeface="+mn-ea"/>
                <a:cs typeface="+mn-cs"/>
              </a:rPr>
              <a:t>Genu</a:t>
            </a:r>
            <a:r>
              <a:rPr lang="es-AR" sz="1200" kern="1200" dirty="0">
                <a:solidFill>
                  <a:schemeClr val="tx1"/>
                </a:solidFill>
                <a:effectLst/>
                <a:latin typeface="Times New Roman" panose="02020603050405020304" pitchFamily="18" charset="0"/>
                <a:ea typeface="+mn-ea"/>
                <a:cs typeface="+mn-cs"/>
              </a:rPr>
              <a:t> </a:t>
            </a:r>
            <a:r>
              <a:rPr lang="es-AR" sz="1200" kern="1200" dirty="0" err="1">
                <a:solidFill>
                  <a:schemeClr val="tx1"/>
                </a:solidFill>
                <a:effectLst/>
                <a:latin typeface="Times New Roman" panose="02020603050405020304" pitchFamily="18" charset="0"/>
                <a:ea typeface="+mn-ea"/>
                <a:cs typeface="+mn-cs"/>
              </a:rPr>
              <a:t>Varum</a:t>
            </a:r>
            <a:r>
              <a:rPr lang="es-AR" sz="1200" kern="1200" dirty="0">
                <a:solidFill>
                  <a:schemeClr val="tx1"/>
                </a:solidFill>
                <a:effectLst/>
                <a:latin typeface="Times New Roman" panose="02020603050405020304" pitchFamily="18" charset="0"/>
                <a:ea typeface="+mn-ea"/>
                <a:cs typeface="+mn-cs"/>
              </a:rPr>
              <a:t> y este es un </a:t>
            </a:r>
            <a:r>
              <a:rPr lang="es-AR" sz="1200" kern="1200" dirty="0" err="1">
                <a:solidFill>
                  <a:schemeClr val="tx1"/>
                </a:solidFill>
                <a:effectLst/>
                <a:latin typeface="Times New Roman" panose="02020603050405020304" pitchFamily="18" charset="0"/>
                <a:ea typeface="+mn-ea"/>
                <a:cs typeface="+mn-cs"/>
              </a:rPr>
              <a:t>Genu</a:t>
            </a:r>
            <a:r>
              <a:rPr lang="es-AR" sz="1200" kern="1200" dirty="0">
                <a:solidFill>
                  <a:schemeClr val="tx1"/>
                </a:solidFill>
                <a:effectLst/>
                <a:latin typeface="Times New Roman" panose="02020603050405020304" pitchFamily="18" charset="0"/>
                <a:ea typeface="+mn-ea"/>
                <a:cs typeface="+mn-cs"/>
              </a:rPr>
              <a:t> </a:t>
            </a:r>
            <a:r>
              <a:rPr lang="es-AR" sz="1200" kern="1200" dirty="0" err="1">
                <a:solidFill>
                  <a:schemeClr val="tx1"/>
                </a:solidFill>
                <a:effectLst/>
                <a:latin typeface="Times New Roman" panose="02020603050405020304" pitchFamily="18" charset="0"/>
                <a:ea typeface="+mn-ea"/>
                <a:cs typeface="+mn-cs"/>
              </a:rPr>
              <a:t>Valgum</a:t>
            </a:r>
            <a:r>
              <a:rPr lang="es-AR" sz="1200" kern="1200" dirty="0">
                <a:solidFill>
                  <a:schemeClr val="tx1"/>
                </a:solidFill>
                <a:effectLst/>
                <a:latin typeface="Times New Roman" panose="02020603050405020304" pitchFamily="18" charset="0"/>
                <a:ea typeface="+mn-ea"/>
                <a:cs typeface="+mn-cs"/>
              </a:rPr>
              <a:t> así se llama. El </a:t>
            </a:r>
            <a:r>
              <a:rPr lang="es-AR" sz="1200" kern="1200" dirty="0" err="1">
                <a:solidFill>
                  <a:schemeClr val="tx1"/>
                </a:solidFill>
                <a:effectLst/>
                <a:latin typeface="Times New Roman" panose="02020603050405020304" pitchFamily="18" charset="0"/>
                <a:ea typeface="+mn-ea"/>
                <a:cs typeface="+mn-cs"/>
              </a:rPr>
              <a:t>Genu</a:t>
            </a:r>
            <a:r>
              <a:rPr lang="es-AR" sz="1200" kern="1200" dirty="0">
                <a:solidFill>
                  <a:schemeClr val="tx1"/>
                </a:solidFill>
                <a:effectLst/>
                <a:latin typeface="Times New Roman" panose="02020603050405020304" pitchFamily="18" charset="0"/>
                <a:ea typeface="+mn-ea"/>
                <a:cs typeface="+mn-cs"/>
              </a:rPr>
              <a:t> </a:t>
            </a:r>
            <a:r>
              <a:rPr lang="es-AR" sz="1200" kern="1200" dirty="0" err="1">
                <a:solidFill>
                  <a:schemeClr val="tx1"/>
                </a:solidFill>
                <a:effectLst/>
                <a:latin typeface="Times New Roman" panose="02020603050405020304" pitchFamily="18" charset="0"/>
                <a:ea typeface="+mn-ea"/>
                <a:cs typeface="+mn-cs"/>
              </a:rPr>
              <a:t>Varum</a:t>
            </a:r>
            <a:r>
              <a:rPr lang="es-AR" sz="1200" kern="1200" dirty="0">
                <a:solidFill>
                  <a:schemeClr val="tx1"/>
                </a:solidFill>
                <a:effectLst/>
                <a:latin typeface="Times New Roman" panose="02020603050405020304" pitchFamily="18" charset="0"/>
                <a:ea typeface="+mn-ea"/>
                <a:cs typeface="+mn-cs"/>
              </a:rPr>
              <a:t> y </a:t>
            </a:r>
            <a:r>
              <a:rPr lang="es-AR" sz="1200" kern="1200" dirty="0" err="1">
                <a:solidFill>
                  <a:schemeClr val="tx1"/>
                </a:solidFill>
                <a:effectLst/>
                <a:latin typeface="Times New Roman" panose="02020603050405020304" pitchFamily="18" charset="0"/>
                <a:ea typeface="+mn-ea"/>
                <a:cs typeface="+mn-cs"/>
              </a:rPr>
              <a:t>Genu</a:t>
            </a:r>
            <a:r>
              <a:rPr lang="es-AR" sz="1200" kern="1200" dirty="0">
                <a:solidFill>
                  <a:schemeClr val="tx1"/>
                </a:solidFill>
                <a:effectLst/>
                <a:latin typeface="Times New Roman" panose="02020603050405020304" pitchFamily="18" charset="0"/>
                <a:ea typeface="+mn-ea"/>
                <a:cs typeface="+mn-cs"/>
              </a:rPr>
              <a:t> </a:t>
            </a:r>
            <a:r>
              <a:rPr lang="es-AR" sz="1200" kern="1200" dirty="0" err="1">
                <a:solidFill>
                  <a:schemeClr val="tx1"/>
                </a:solidFill>
                <a:effectLst/>
                <a:latin typeface="Times New Roman" panose="02020603050405020304" pitchFamily="18" charset="0"/>
                <a:ea typeface="+mn-ea"/>
                <a:cs typeface="+mn-cs"/>
              </a:rPr>
              <a:t>Valgum</a:t>
            </a:r>
            <a:r>
              <a:rPr lang="es-AR" sz="1200" kern="1200" dirty="0">
                <a:solidFill>
                  <a:schemeClr val="tx1"/>
                </a:solidFill>
                <a:effectLst/>
                <a:latin typeface="Times New Roman" panose="02020603050405020304" pitchFamily="18" charset="0"/>
                <a:ea typeface="+mn-ea"/>
                <a:cs typeface="+mn-cs"/>
              </a:rPr>
              <a:t>. A esta persona le cuesta caminar. A veces nada más se arquean las piernas, pero esto es precisamente por el sobrepeso y porque nunca nos preocupamos de tomar un nutriente para esto.</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16</a:t>
            </a:fld>
            <a:endParaRPr lang="es-MX" altLang="es-CR"/>
          </a:p>
        </p:txBody>
      </p:sp>
    </p:spTree>
    <p:extLst>
      <p:ext uri="{BB962C8B-B14F-4D97-AF65-F5344CB8AC3E}">
        <p14:creationId xmlns:p14="http://schemas.microsoft.com/office/powerpoint/2010/main" val="250841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Lo más delicado es en columna. Vean este nervio. Vean este cuerpo vertebral. Vean este disco y vean a este otro cuerpo vertebral. Cuando hay un desgaste, estas vertebras se aproximan, prensan el nervio y producen radiculopatía. Un dolor para toda la vida. Nosotros vamos a explicarle cómo tratar este dolor y de qué manera poder vencer esta enfermedad.</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17</a:t>
            </a:fld>
            <a:endParaRPr lang="es-MX" altLang="es-CR"/>
          </a:p>
        </p:txBody>
      </p:sp>
    </p:spTree>
    <p:extLst>
      <p:ext uri="{BB962C8B-B14F-4D97-AF65-F5344CB8AC3E}">
        <p14:creationId xmlns:p14="http://schemas.microsoft.com/office/powerpoint/2010/main" val="1376673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El espacio entre vértebras y aquí las vértebras ya pegadas.</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18</a:t>
            </a:fld>
            <a:endParaRPr lang="es-MX" altLang="es-CR"/>
          </a:p>
        </p:txBody>
      </p:sp>
    </p:spTree>
    <p:extLst>
      <p:ext uri="{BB962C8B-B14F-4D97-AF65-F5344CB8AC3E}">
        <p14:creationId xmlns:p14="http://schemas.microsoft.com/office/powerpoint/2010/main" val="3385091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Vean este espacio entre las vértebras. ¡Qué bonito se ve! </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19</a:t>
            </a:fld>
            <a:endParaRPr lang="es-MX" altLang="es-CR"/>
          </a:p>
        </p:txBody>
      </p:sp>
    </p:spTree>
    <p:extLst>
      <p:ext uri="{BB962C8B-B14F-4D97-AF65-F5344CB8AC3E}">
        <p14:creationId xmlns:p14="http://schemas.microsoft.com/office/powerpoint/2010/main" val="114684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Hola mis queridos amigos. Bienvenidos a una nueva conferencia de la serie "Tu salud y tu salvación". Soy su anfitrión el Pastor Morris </a:t>
            </a:r>
            <a:r>
              <a:rPr lang="es-AR" sz="1200" kern="1200" dirty="0" err="1">
                <a:solidFill>
                  <a:schemeClr val="tx1"/>
                </a:solidFill>
                <a:effectLst/>
                <a:latin typeface="Times New Roman" panose="02020603050405020304" pitchFamily="18" charset="0"/>
                <a:ea typeface="+mn-ea"/>
                <a:cs typeface="+mn-cs"/>
              </a:rPr>
              <a:t>Lowe</a:t>
            </a:r>
            <a:r>
              <a:rPr lang="es-AR" sz="1200" kern="1200" dirty="0">
                <a:solidFill>
                  <a:schemeClr val="tx1"/>
                </a:solidFill>
                <a:effectLst/>
                <a:latin typeface="Times New Roman" panose="02020603050405020304" pitchFamily="18" charset="0"/>
                <a:ea typeface="+mn-ea"/>
                <a:cs typeface="+mn-cs"/>
              </a:rPr>
              <a:t> y mi colega; el doctor Alonso Vega, nos presentará un tema sobre la osteoartritis y la articulación. Espero que realmente disfruten lo que el doctor Vega ha preparado para nosotros.</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3E509257-9CCE-4F73-A6EC-88AE4122A546}" type="slidenum">
              <a:rPr lang="en-CA" smtClean="0"/>
              <a:pPr>
                <a:defRPr/>
              </a:pPr>
              <a:t>2</a:t>
            </a:fld>
            <a:endParaRPr lang="en-CA"/>
          </a:p>
        </p:txBody>
      </p:sp>
    </p:spTree>
    <p:extLst>
      <p:ext uri="{BB962C8B-B14F-4D97-AF65-F5344CB8AC3E}">
        <p14:creationId xmlns:p14="http://schemas.microsoft.com/office/powerpoint/2010/main" val="2655278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Y vean acá. Ya las vértebras pegadas. </a:t>
            </a:r>
            <a:endParaRPr lang="es-ES" sz="1200" kern="1200" dirty="0">
              <a:solidFill>
                <a:schemeClr val="tx1"/>
              </a:solidFill>
              <a:effectLst/>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Querida amiga, querido amigo, tenemos que enfrentar esta enfermedad de frente. No tenemos que parpadear, no tenemos que dudar. Hay que entrarle con medicamento natural. </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20</a:t>
            </a:fld>
            <a:endParaRPr lang="es-MX" altLang="es-CR"/>
          </a:p>
        </p:txBody>
      </p:sp>
    </p:spTree>
    <p:extLst>
      <p:ext uri="{BB962C8B-B14F-4D97-AF65-F5344CB8AC3E}">
        <p14:creationId xmlns:p14="http://schemas.microsoft.com/office/powerpoint/2010/main" val="3373231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Y les voy a hablar del sulfato de glucosamina. Por qué sí la glucosamina cura. Primero que nada, hay numerosos estudios clínicos que dicen que tiene proteoglicanos, que son el nutriente básicamente del cartílago, que aumenta los </a:t>
            </a:r>
            <a:r>
              <a:rPr lang="es-AR" sz="1200" kern="1200" dirty="0" err="1">
                <a:solidFill>
                  <a:schemeClr val="tx1"/>
                </a:solidFill>
                <a:effectLst/>
                <a:latin typeface="Times New Roman" panose="02020603050405020304" pitchFamily="18" charset="0"/>
                <a:ea typeface="+mn-ea"/>
                <a:cs typeface="+mn-cs"/>
              </a:rPr>
              <a:t>agrecanos</a:t>
            </a:r>
            <a:r>
              <a:rPr lang="es-AR" sz="1200" kern="1200" dirty="0">
                <a:solidFill>
                  <a:schemeClr val="tx1"/>
                </a:solidFill>
                <a:effectLst/>
                <a:latin typeface="Times New Roman" panose="02020603050405020304" pitchFamily="18" charset="0"/>
                <a:ea typeface="+mn-ea"/>
                <a:cs typeface="+mn-cs"/>
              </a:rPr>
              <a:t> y disminuye las metaloproteinasas, que son las que comen cartílago. Entonces vean ustedes, los estudios sugieren que la glucosamina puede ser beneficiosa porque aumenta el cartílago e impide que el cartílago se gaste. </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21</a:t>
            </a:fld>
            <a:endParaRPr lang="es-MX" altLang="es-CR"/>
          </a:p>
        </p:txBody>
      </p:sp>
    </p:spTree>
    <p:extLst>
      <p:ext uri="{BB962C8B-B14F-4D97-AF65-F5344CB8AC3E}">
        <p14:creationId xmlns:p14="http://schemas.microsoft.com/office/powerpoint/2010/main" val="948829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AR" sz="1200" kern="1200" dirty="0">
                <a:solidFill>
                  <a:schemeClr val="tx1"/>
                </a:solidFill>
                <a:effectLst/>
                <a:latin typeface="Times New Roman" panose="02020603050405020304" pitchFamily="18" charset="0"/>
                <a:ea typeface="+mn-ea"/>
                <a:cs typeface="+mn-cs"/>
              </a:rPr>
              <a:t>Aquí hicieron un estudio en el año 93 y dice: “Estudios clínicos controlados contra placebo…” o sea, un medicamento que no es medicamento, “…se demuestra mejoría significativa del dolor y la función”. Sí sirve. </a:t>
            </a:r>
            <a:endParaRPr lang="es-ES" sz="1200" kern="1200" dirty="0">
              <a:solidFill>
                <a:schemeClr val="tx1"/>
              </a:solidFill>
              <a:effectLst/>
              <a:latin typeface="Times New Roman" panose="02020603050405020304" pitchFamily="18" charset="0"/>
              <a:ea typeface="+mn-ea"/>
              <a:cs typeface="+mn-cs"/>
            </a:endParaRPr>
          </a:p>
          <a:p>
            <a:pPr marL="171450" indent="-171450">
              <a:buFont typeface="Arial" panose="020B0604020202020204" pitchFamily="34" charset="0"/>
              <a:buChar char="•"/>
            </a:pPr>
            <a:r>
              <a:rPr lang="es-AR" sz="1200" kern="1200" dirty="0">
                <a:solidFill>
                  <a:schemeClr val="tx1"/>
                </a:solidFill>
                <a:effectLst/>
                <a:latin typeface="Times New Roman" panose="02020603050405020304" pitchFamily="18" charset="0"/>
                <a:ea typeface="+mn-ea"/>
                <a:cs typeface="+mn-cs"/>
              </a:rPr>
              <a:t>Otro estudio en el año 94 “Los efectos adversos fueron menores (8%) frente a un 35% al compararlo con ibuprofeno” o sea, hubo menos efectos secundarios tomando glucosamina que tomando pastillas para el dolor.</a:t>
            </a:r>
            <a:endParaRPr lang="es-ES" sz="1200" kern="1200" dirty="0">
              <a:solidFill>
                <a:schemeClr val="tx1"/>
              </a:solidFill>
              <a:effectLst/>
              <a:latin typeface="Times New Roman" panose="02020603050405020304" pitchFamily="18" charset="0"/>
              <a:ea typeface="+mn-ea"/>
              <a:cs typeface="+mn-cs"/>
            </a:endParaRPr>
          </a:p>
          <a:p>
            <a:pPr marL="171450" indent="-171450">
              <a:buFont typeface="Arial" panose="020B0604020202020204" pitchFamily="34" charset="0"/>
              <a:buChar char="•"/>
            </a:pPr>
            <a:r>
              <a:rPr lang="es-AR" sz="1200" kern="1200" dirty="0">
                <a:solidFill>
                  <a:schemeClr val="tx1"/>
                </a:solidFill>
                <a:effectLst/>
                <a:latin typeface="Times New Roman" panose="02020603050405020304" pitchFamily="18" charset="0"/>
                <a:ea typeface="+mn-ea"/>
                <a:cs typeface="+mn-cs"/>
              </a:rPr>
              <a:t>En un estudio clínico controlado 1.500 miligramos contra placebo por 3 años. Y esto es importante, 1.500 miligramos. Menos de eso no sirve. Si la cápsula lleva vitamina D, lleva calcio, y otras cosas más, no sirve. Lo tomará usted un montón de años y no va a avanzar nada. Nuestros pacientes en un año se dan de alta. En 6 meses están muy bien. Dice que: “hubo una mejoría significativa en estos pacientes clínicamente relevante”.</a:t>
            </a:r>
            <a:endParaRPr lang="es-ES" sz="1200" kern="1200" dirty="0">
              <a:solidFill>
                <a:schemeClr val="tx1"/>
              </a:solidFill>
              <a:effectLst/>
              <a:latin typeface="Times New Roman" panose="02020603050405020304" pitchFamily="18" charset="0"/>
              <a:ea typeface="+mn-ea"/>
              <a:cs typeface="+mn-cs"/>
            </a:endParaRPr>
          </a:p>
          <a:p>
            <a:pPr marL="171450" indent="-171450">
              <a:buFont typeface="Arial" panose="020B0604020202020204" pitchFamily="34" charset="0"/>
              <a:buChar char="•"/>
            </a:pPr>
            <a:r>
              <a:rPr lang="es-AR" sz="1200" kern="1200" dirty="0">
                <a:solidFill>
                  <a:schemeClr val="tx1"/>
                </a:solidFill>
                <a:effectLst/>
                <a:latin typeface="Times New Roman" panose="02020603050405020304" pitchFamily="18" charset="0"/>
                <a:ea typeface="+mn-ea"/>
                <a:cs typeface="+mn-cs"/>
              </a:rPr>
              <a:t>Otro estudio con 202 pacientes por tres años: “…Los beneficios de glucosamina fueron significativos desde el primer año…” Queridos amigos, un año es suficiente para ver resultados positivos.</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22</a:t>
            </a:fld>
            <a:endParaRPr lang="es-MX" altLang="es-CR"/>
          </a:p>
        </p:txBody>
      </p:sp>
    </p:spTree>
    <p:extLst>
      <p:ext uri="{BB962C8B-B14F-4D97-AF65-F5344CB8AC3E}">
        <p14:creationId xmlns:p14="http://schemas.microsoft.com/office/powerpoint/2010/main" val="3231580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Perfil de seguridad. Sólo siete de 1486 se retiraron. Un estudio en Portugal de tolerabilidad: 88% sin efectos adversos y el 12% fue un poquito de ardor estomacal. Eso es todo. No sube el azúcar, no sube la presión, no aumenta el peso, no engorda. “No es cierto doctor, es que la glucosamina engorda”, falso, no es verdad. Y dice: “Han aumentado las precauciones en relación con el rol de la glucosamina en el metabolismo de la glucosa y la probabilidad de aumentar la resistencia a la insulina. Una revisión detallada del año 99 excluyó esta posibilidad”. No hay riesgo de que la glucosamina dé diabetes, ni que suba el azúcar ni que le altere el metabolismo. </a:t>
            </a:r>
            <a:r>
              <a:rPr lang="es-AR" sz="1200" kern="1200" dirty="0" err="1">
                <a:solidFill>
                  <a:schemeClr val="tx1"/>
                </a:solidFill>
                <a:effectLst/>
                <a:latin typeface="Times New Roman" panose="02020603050405020304" pitchFamily="18" charset="0"/>
                <a:ea typeface="+mn-ea"/>
                <a:cs typeface="+mn-cs"/>
              </a:rPr>
              <a:t>Dése</a:t>
            </a:r>
            <a:r>
              <a:rPr lang="es-AR" sz="1200" kern="1200" dirty="0">
                <a:solidFill>
                  <a:schemeClr val="tx1"/>
                </a:solidFill>
                <a:effectLst/>
                <a:latin typeface="Times New Roman" panose="02020603050405020304" pitchFamily="18" charset="0"/>
                <a:ea typeface="+mn-ea"/>
                <a:cs typeface="+mn-cs"/>
              </a:rPr>
              <a:t> la oportunidad. Un año se pasa rápido. Pónganlo en su calendario. Sea perseverante. Tome el medicamento durante un año. </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23</a:t>
            </a:fld>
            <a:endParaRPr lang="es-MX" altLang="es-CR"/>
          </a:p>
        </p:txBody>
      </p:sp>
    </p:spTree>
    <p:extLst>
      <p:ext uri="{BB962C8B-B14F-4D97-AF65-F5344CB8AC3E}">
        <p14:creationId xmlns:p14="http://schemas.microsoft.com/office/powerpoint/2010/main" val="2509046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Que Dios les bendiga y recuerda: “Que tu alimento sea tu medicina y tu medicina sea tu alimento”.</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24</a:t>
            </a:fld>
            <a:endParaRPr lang="es-MX" altLang="es-CR"/>
          </a:p>
        </p:txBody>
      </p:sp>
    </p:spTree>
    <p:extLst>
      <p:ext uri="{BB962C8B-B14F-4D97-AF65-F5344CB8AC3E}">
        <p14:creationId xmlns:p14="http://schemas.microsoft.com/office/powerpoint/2010/main" val="341860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Times New Roman" panose="02020603050405020304" pitchFamily="18" charset="0"/>
                <a:ea typeface="+mn-ea"/>
                <a:cs typeface="+mn-cs"/>
              </a:rPr>
              <a:t>(Conclusión Por Morris </a:t>
            </a:r>
            <a:r>
              <a:rPr lang="es-AR" sz="1200" kern="1200" dirty="0" err="1">
                <a:solidFill>
                  <a:schemeClr val="tx1"/>
                </a:solidFill>
                <a:effectLst/>
                <a:latin typeface="Times New Roman" panose="02020603050405020304" pitchFamily="18" charset="0"/>
                <a:ea typeface="+mn-ea"/>
                <a:cs typeface="+mn-cs"/>
              </a:rPr>
              <a:t>Lowe</a:t>
            </a:r>
            <a:r>
              <a:rPr lang="es-AR" sz="1200" kern="1200" dirty="0">
                <a:solidFill>
                  <a:schemeClr val="tx1"/>
                </a:solidFill>
                <a:effectLst/>
                <a:latin typeface="Times New Roman" panose="02020603050405020304" pitchFamily="18" charset="0"/>
                <a:ea typeface="+mn-ea"/>
                <a:cs typeface="+mn-cs"/>
              </a:rPr>
              <a:t>)</a:t>
            </a:r>
            <a:endParaRPr lang="es-ES" sz="1200" kern="1200" dirty="0">
              <a:solidFill>
                <a:schemeClr val="tx1"/>
              </a:solidFill>
              <a:effectLst/>
              <a:latin typeface="Times New Roman" panose="02020603050405020304" pitchFamily="18" charset="0"/>
              <a:ea typeface="+mn-ea"/>
              <a:cs typeface="+mn-cs"/>
            </a:endParaRPr>
          </a:p>
          <a:p>
            <a:r>
              <a:rPr lang="es-AR" sz="1200" kern="1200" dirty="0">
                <a:solidFill>
                  <a:schemeClr val="tx1"/>
                </a:solidFill>
                <a:effectLst/>
                <a:latin typeface="Times New Roman" panose="02020603050405020304" pitchFamily="18" charset="0"/>
                <a:ea typeface="+mn-ea"/>
                <a:cs typeface="+mn-cs"/>
              </a:rPr>
              <a:t>Agradezco a mi colega el doctor Vega por esta maravillosa presentación sobre la osteoartritis. </a:t>
            </a:r>
            <a:endParaRPr lang="es-ES" sz="1200" kern="1200" dirty="0">
              <a:solidFill>
                <a:schemeClr val="tx1"/>
              </a:solidFill>
              <a:effectLst/>
              <a:latin typeface="Times New Roman" panose="02020603050405020304" pitchFamily="18" charset="0"/>
              <a:ea typeface="+mn-ea"/>
              <a:cs typeface="+mn-cs"/>
            </a:endParaRPr>
          </a:p>
          <a:p>
            <a:r>
              <a:rPr lang="es-AR" sz="1200" kern="1200" dirty="0">
                <a:solidFill>
                  <a:schemeClr val="tx1"/>
                </a:solidFill>
                <a:effectLst/>
                <a:latin typeface="Times New Roman" panose="02020603050405020304" pitchFamily="18" charset="0"/>
                <a:ea typeface="+mn-ea"/>
                <a:cs typeface="+mn-cs"/>
              </a:rPr>
              <a:t>Los huesos juegan un papel muy, muy importante en el cuerpo humano y en la salud general de un cuerpo humano. Los huesos tienen diferentes funciones. Los huesos estructuralmente brindan apoyo y protección, especialmente para los órganos vitales, como los pulmones, los riñones, el corazón y el cerebro. Los huesos también son muy importantes para el movimiento. También son necesarios cuando se trata de la reproducción de glóbulos rojos y blancos. Esto es muy, muy importante para el sistema inmunológico. Los huesos también producen plaquetas. Las plaquetas juegan un papel extremadamente importante cuando se trata de la coagulación de la sangre. Los huesos también juegan un papel muy importante en la regulación del azúcar. La hormona osteocalcina ayuda a regular el azúcar en la sangre y regula la deposición de grasa. Entonces, los huesos son muy, muy importantes. </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25</a:t>
            </a:fld>
            <a:endParaRPr lang="es-MX" altLang="es-CR"/>
          </a:p>
        </p:txBody>
      </p:sp>
    </p:spTree>
    <p:extLst>
      <p:ext uri="{BB962C8B-B14F-4D97-AF65-F5344CB8AC3E}">
        <p14:creationId xmlns:p14="http://schemas.microsoft.com/office/powerpoint/2010/main" val="3895544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Espiritualmente hablando, la Biblia se refiere a los huesos. Por ejemplo, el salmista, David, cuando cometió ese horrible pecado contra Betsabé y Urías, en realidad se molestó por su pecado, su conciencia lo molestó. Y dice: "Señor, me has roto los huesos". David no pudo encontrar descanso. Eso es lo que el pecado nos hace, mis queridos amigos. Nos separa de Dios, nos aleja de Él. El pecado nos desequilibra psicológicamente y nos deja en un estado muy, muy infeliz. Jesucristo es la única solución para el pecado, mis queridos amigos. Ningún audiolibro o videos motivacionales en Internet nos ayudarán, a ninguno de nosotros, en lo que respecta al pecado, porque el pecado nos separa de Dios.</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26</a:t>
            </a:fld>
            <a:endParaRPr lang="es-MX" altLang="es-CR"/>
          </a:p>
        </p:txBody>
      </p:sp>
    </p:spTree>
    <p:extLst>
      <p:ext uri="{BB962C8B-B14F-4D97-AF65-F5344CB8AC3E}">
        <p14:creationId xmlns:p14="http://schemas.microsoft.com/office/powerpoint/2010/main" val="27228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Times New Roman" panose="02020603050405020304" pitchFamily="18" charset="0"/>
                <a:ea typeface="+mn-ea"/>
                <a:cs typeface="+mn-cs"/>
              </a:rPr>
              <a:t>La palabra de Dios nos dice que la salud de nuestros huesos está relacionada con nuestra salud psicológica. De hecho, en Proverbios 17:22 la palabra del Señor dice: "El corazón alegre es una buena medicina, pero el espíritu triste seca los huesos". Esa es la verdad. Sicológicamente, cuando experimentamos mucho estrés y nos deprimimos, nuestra salud general, incluso la salud de nuestros huesos, se ve afectada. Este estrés también afecta el sistema inmune. Se debilita el sistema inmune. Por lo tanto, es importante tener un corazón alegre. La palabra de Dios dice que no hay paz, descanso o alegría para aquellos que transgreden las leyes de Dios. Sin embargo, también establece que se les da la paz a los que aman la ley. Entonces, es el pecado lo que trae infelicidad en nuestras vidas, causa separación entre el hombre y Dios, y causa separación entre el hombre y sus semejantes. Entonces, es importante venir a Jesucristo, mis queridos amigos. Nos ayudará a encontrar la paz y el descanso para que nuestros huesos se vuelvan saludables. No solo físicamente saludables, sino también obtendremos protección y apoyo en nuestros huesos espirituales para que podamos movernos y ver el camino cristiano. </a:t>
            </a:r>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27</a:t>
            </a:fld>
            <a:endParaRPr lang="es-MX" altLang="es-CR"/>
          </a:p>
        </p:txBody>
      </p:sp>
    </p:spTree>
    <p:extLst>
      <p:ext uri="{BB962C8B-B14F-4D97-AF65-F5344CB8AC3E}">
        <p14:creationId xmlns:p14="http://schemas.microsoft.com/office/powerpoint/2010/main" val="3809487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Proverbios 16:24 dice: "Panal de miel son los dichos suaves, suavidad para el alma y medicina para los huesos". Entonces, lo que nos dice es que, en nuestro relacionamiento con nuestros amigos, deberíamos pronunciar palabras amables como Jesucristo lo hizo. Debemos asegurarnos de que todo lo que sale de nuestra boca sea edificante para nuestros semejantes. Una vez más, Jesucristo dice que lo que hay en el corazón o lo que sale del corazón mostrará quiénes somos. Entonces, si nuestros corazones están limpios y llenos de amor, nuestras palabras serán sanas para nuestros semejantes. No critique, condene, ni diga palabras desagradables. Las palabras son muy, muy importantes. Las palabras agradables son como salud para los huesos.</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28</a:t>
            </a:fld>
            <a:endParaRPr lang="es-MX" altLang="es-CR"/>
          </a:p>
        </p:txBody>
      </p:sp>
    </p:spTree>
    <p:extLst>
      <p:ext uri="{BB962C8B-B14F-4D97-AF65-F5344CB8AC3E}">
        <p14:creationId xmlns:p14="http://schemas.microsoft.com/office/powerpoint/2010/main" val="2876374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La palabra de Dios también nos dice que es muy, muy importante que nos cuidemos unos a otros. Mis queridos amigos, como saben, este es un mundo muy egoísta. Desde que éramos niños, nos enseñaron a ir a la cima. Siempre es una competencia llegar a la cima y sacar lo mejor de la vida. Sin embargo, esta es una forma muy egoísta de vivir la vida. Es muy diferente a la vida de Jesucristo, porque la suya era a la semejanza de Dios. Jesús lo dejó todo, se humilló y se hizo hombre. Se hizo pobre para que tú y yo seamos ricos, incluso para la vida eterna. Una sierva y mensajera de Dios expone claramente en el libro, "El Camino a Cristo", que Dios estableció la naturaleza de una manera que todo está correlacionado con otras cosas, y ministra a toda la red de la vida. La única entidad egoísta en la naturaleza somos nosotros, los seres humanos. Somos personas egoístas centradas en el mal.</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29</a:t>
            </a:fld>
            <a:endParaRPr lang="es-MX" altLang="es-CR"/>
          </a:p>
        </p:txBody>
      </p:sp>
    </p:spTree>
    <p:extLst>
      <p:ext uri="{BB962C8B-B14F-4D97-AF65-F5344CB8AC3E}">
        <p14:creationId xmlns:p14="http://schemas.microsoft.com/office/powerpoint/2010/main" val="306110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Times New Roman" panose="02020603050405020304" pitchFamily="18" charset="0"/>
                <a:ea typeface="+mn-ea"/>
                <a:cs typeface="+mn-cs"/>
              </a:rPr>
              <a:t>Bienvenidos y bienvenidas a nuestra clase de hoy. Vamos a hablarles de osteoartritis o desgaste. Si me regala breves minutos, va a entender todo lo relacionado con este importante tema. ¡Muy importante! </a:t>
            </a:r>
            <a:endParaRPr lang="es-ES" sz="1200" kern="1200" dirty="0">
              <a:solidFill>
                <a:schemeClr val="tx1"/>
              </a:solidFill>
              <a:effectLst/>
              <a:latin typeface="Times New Roman" panose="02020603050405020304" pitchFamily="18" charset="0"/>
              <a:ea typeface="+mn-ea"/>
              <a:cs typeface="+mn-cs"/>
            </a:endParaRPr>
          </a:p>
          <a:p>
            <a:r>
              <a:rPr lang="es-AR" sz="1200" kern="1200" dirty="0">
                <a:solidFill>
                  <a:schemeClr val="tx1"/>
                </a:solidFill>
                <a:effectLst/>
                <a:latin typeface="Times New Roman" panose="02020603050405020304" pitchFamily="18" charset="0"/>
                <a:ea typeface="+mn-ea"/>
                <a:cs typeface="+mn-cs"/>
              </a:rPr>
              <a:t>Estas son las diferentes articulaciones. Los puntos críticos que uno ve en la consulta son: rodillas, cadera, cervicales, hombros y columna lumbar. Son zonas de fricción donde se van gastando porque tenemos sobrepeso, por el sobreuso, porque soy atleta, tomo medicamentos o cosas nutrientes para el músculo pero todo el mundo se olvida de los cartílagos. </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3</a:t>
            </a:fld>
            <a:endParaRPr lang="es-MX" altLang="es-CR"/>
          </a:p>
        </p:txBody>
      </p:sp>
    </p:spTree>
    <p:extLst>
      <p:ext uri="{BB962C8B-B14F-4D97-AF65-F5344CB8AC3E}">
        <p14:creationId xmlns:p14="http://schemas.microsoft.com/office/powerpoint/2010/main" val="2285122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Times New Roman" panose="02020603050405020304" pitchFamily="18" charset="0"/>
                <a:ea typeface="+mn-ea"/>
                <a:cs typeface="+mn-cs"/>
              </a:rPr>
              <a:t>La palabra de Dios nos dice que "si das tu pan al hambriento y sacias el estómago del necesitado, surgirá tu luz en las tinieblas, tu oscuridad se volverá mediodía". "Y el SEÑOR te guiará continuamente, saciará tu deseo en los lugares áridos y dará vigor a tus huesos; serás como huerto regado y como manantial cuyas aguas nunca faltan.”.</a:t>
            </a:r>
            <a:endParaRPr lang="es-ES" sz="1200" kern="1200" dirty="0">
              <a:solidFill>
                <a:schemeClr val="tx1"/>
              </a:solidFill>
              <a:effectLst/>
              <a:latin typeface="Times New Roman" panose="02020603050405020304" pitchFamily="18" charset="0"/>
              <a:ea typeface="+mn-ea"/>
              <a:cs typeface="+mn-cs"/>
            </a:endParaRPr>
          </a:p>
          <a:p>
            <a:r>
              <a:rPr lang="es-AR" sz="1200" kern="1200" dirty="0">
                <a:solidFill>
                  <a:schemeClr val="tx1"/>
                </a:solidFill>
                <a:effectLst/>
                <a:latin typeface="Times New Roman" panose="02020603050405020304" pitchFamily="18" charset="0"/>
                <a:ea typeface="+mn-ea"/>
                <a:cs typeface="+mn-cs"/>
              </a:rPr>
              <a:t>La palabra de Dios nos dice que "La justicia exalta a una nación, pero el pecado es la vergüenza de los pueblos". </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30</a:t>
            </a:fld>
            <a:endParaRPr lang="es-MX" altLang="es-CR"/>
          </a:p>
        </p:txBody>
      </p:sp>
    </p:spTree>
    <p:extLst>
      <p:ext uri="{BB962C8B-B14F-4D97-AF65-F5344CB8AC3E}">
        <p14:creationId xmlns:p14="http://schemas.microsoft.com/office/powerpoint/2010/main" val="2122086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Times New Roman" panose="02020603050405020304" pitchFamily="18" charset="0"/>
                <a:ea typeface="+mn-ea"/>
                <a:cs typeface="+mn-cs"/>
              </a:rPr>
              <a:t>Mis queridos amigos, invito a todos a venir a Jesucristo para descansar, para tener sentido, para un propósito y para vivir. La vida en este mundo es solo de transición. La palabra de Dios nos dice que toda la conclusión de la vida es temer a Dios y guardar sus mandamientos, porque este es el deber del hombre.</a:t>
            </a:r>
            <a:endParaRPr lang="es-ES" sz="1200" kern="1200" dirty="0">
              <a:solidFill>
                <a:schemeClr val="tx1"/>
              </a:solidFill>
              <a:effectLst/>
              <a:latin typeface="Times New Roman" panose="02020603050405020304" pitchFamily="18" charset="0"/>
              <a:ea typeface="+mn-ea"/>
              <a:cs typeface="+mn-cs"/>
            </a:endParaRPr>
          </a:p>
          <a:p>
            <a:r>
              <a:rPr lang="es-AR" sz="1200" kern="1200" dirty="0">
                <a:solidFill>
                  <a:schemeClr val="tx1"/>
                </a:solidFill>
                <a:effectLst/>
                <a:latin typeface="Times New Roman" panose="02020603050405020304" pitchFamily="18" charset="0"/>
                <a:ea typeface="+mn-ea"/>
                <a:cs typeface="+mn-cs"/>
              </a:rPr>
              <a:t>Es muy, muy importante que nos demos cuenta de que esta vida en la que estamos viviendo, esta vida temporal actual en la que estamos viviendo, es un campo de pruebas, un lugar donde podemos prepararnos para la eternidad. Sólo tenemos una oportunidad para esto, y no hay segundas oportunidades, mi querido amigo. La reencarnación no es verdad. La palabra de Dios nos dice en Hebreos 9:27, que está establecido que los hombres, todos los hombres, mueran una vez, y luego el juicio, para recibir nuestra recompensa. Pero Jesucristo nos ha llamado a la salvación, mis queridos amigos.</a:t>
            </a:r>
            <a:endParaRPr lang="es-ES" sz="1200" kern="1200" dirty="0">
              <a:solidFill>
                <a:schemeClr val="tx1"/>
              </a:solidFill>
              <a:effectLst/>
              <a:latin typeface="Times New Roman" panose="02020603050405020304" pitchFamily="18" charset="0"/>
              <a:ea typeface="+mn-ea"/>
              <a:cs typeface="+mn-cs"/>
            </a:endParaRPr>
          </a:p>
          <a:p>
            <a:r>
              <a:rPr lang="es-AR" sz="1200" kern="1200" dirty="0">
                <a:solidFill>
                  <a:schemeClr val="tx1"/>
                </a:solidFill>
                <a:effectLst/>
                <a:latin typeface="Times New Roman" panose="02020603050405020304" pitchFamily="18" charset="0"/>
                <a:ea typeface="+mn-ea"/>
                <a:cs typeface="+mn-cs"/>
              </a:rPr>
              <a:t>Jesucristo es la respuesta para todo lo que necesitamos, y si le das una oportunidad a Jesucristo en tu vida, verás la diferencia. Verán la diferencia mis queridos amigos. Él es el único que puede satisfacerlos. Nada en este mundo satisface, excepto Jesucristo. ¡Que Dios te bendiga! </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31</a:t>
            </a:fld>
            <a:endParaRPr lang="es-MX" altLang="es-CR"/>
          </a:p>
        </p:txBody>
      </p:sp>
    </p:spTree>
    <p:extLst>
      <p:ext uri="{BB962C8B-B14F-4D97-AF65-F5344CB8AC3E}">
        <p14:creationId xmlns:p14="http://schemas.microsoft.com/office/powerpoint/2010/main" val="117629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Times New Roman" panose="02020603050405020304" pitchFamily="18" charset="0"/>
                <a:ea typeface="+mn-ea"/>
                <a:cs typeface="+mn-cs"/>
              </a:rPr>
              <a:t>Tengamos una palabra de oración. Por favor, inclina tu cabeza conmigo.</a:t>
            </a:r>
            <a:endParaRPr lang="es-ES" sz="1200" kern="1200" dirty="0">
              <a:solidFill>
                <a:schemeClr val="tx1"/>
              </a:solidFill>
              <a:effectLst/>
              <a:latin typeface="Times New Roman" panose="02020603050405020304" pitchFamily="18" charset="0"/>
              <a:ea typeface="+mn-ea"/>
              <a:cs typeface="+mn-cs"/>
            </a:endParaRPr>
          </a:p>
          <a:p>
            <a:r>
              <a:rPr lang="es-AR" sz="1200" kern="1200" dirty="0">
                <a:solidFill>
                  <a:schemeClr val="tx1"/>
                </a:solidFill>
                <a:effectLst/>
                <a:latin typeface="Times New Roman" panose="02020603050405020304" pitchFamily="18" charset="0"/>
                <a:ea typeface="+mn-ea"/>
                <a:cs typeface="+mn-cs"/>
              </a:rPr>
              <a:t>“Señor Dios del cielo, te agradecemos mucho desde el fondo de nuestros corazones, por la maravillosa creación que has hecho: el ser humano y el cuerpo humano. Señor, te agradecemos por los huesos que has creado en nosotros, Señor, que realmente protegen nuestros órganos vitales, que proporcionan los glóbulos rojos, los glóbulos blancos y las plaquetas. Señor, gracias por los huesos que almacenan calcio y otros minerales, y porque desempeñan un papel tan importante en el cuerpo humano. Sabemos que el pecado separa y seca nuestros huesos. Pero la justicia, el amor y las palabras amables son como medicina para los huesos. Nos ayudan a entender que quieres que vivamos una vida desinteresada. Quieres que te amemos y que nos amemos los unos a los otros. Cuida a los que están en desventaja: los enfermos, los pobres, los huérfanos y las viudas, para que nuestra oscuridad pueda levantarse, como el mediodía, Padre celestial. Gracias por Jesucristo, el camino, la verdad y la vida. Padre celestial, oro para que bendigas a los que sintonizan estas series. Concédeles los deseos de su corazón. Padre celestial, más importante, oro para que tu Espíritu Santo los atraiga, a todos y cada uno de nosotros a tu hijo Jesucristo, el que dice que debemos venir y tomar su yugo sobre nosotros para que podamos encontrar paz y descanso en nuestras almas. Señor Dios, bendícenos y ayúdanos, querido Padre, a escuchar tu voz. Ayúdanos a responder positivamente a tu preciosa voz, para que algún día podamos tener vida eterna en tu reino. Esto te lo pedimos y lo suplicamos, no porque seamos dignos, Señor Dios, porque nunca seremos dignos, sino por los méritos de tu precioso hijo Jesucristo, Amén.</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32</a:t>
            </a:fld>
            <a:endParaRPr lang="es-MX" altLang="es-CR"/>
          </a:p>
        </p:txBody>
      </p:sp>
    </p:spTree>
    <p:extLst>
      <p:ext uri="{BB962C8B-B14F-4D97-AF65-F5344CB8AC3E}">
        <p14:creationId xmlns:p14="http://schemas.microsoft.com/office/powerpoint/2010/main" val="242263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Gracias, queridos amigos. Los invito a continuar uniéndose a nosotros mientras continuamos en el recorrido de la serie “Tu salud y tu salvación”. Este es su anfitrión, pastor Morris, que se despide por ahora y que Dios los bendiga.</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3E509257-9CCE-4F73-A6EC-88AE4122A546}" type="slidenum">
              <a:rPr lang="en-CA" smtClean="0"/>
              <a:pPr>
                <a:defRPr/>
              </a:pPr>
              <a:t>33</a:t>
            </a:fld>
            <a:endParaRPr lang="en-CA"/>
          </a:p>
        </p:txBody>
      </p:sp>
    </p:spTree>
    <p:extLst>
      <p:ext uri="{BB962C8B-B14F-4D97-AF65-F5344CB8AC3E}">
        <p14:creationId xmlns:p14="http://schemas.microsoft.com/office/powerpoint/2010/main" val="266912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Bien, en esta pequeña explicación, vamos a tratar de abarcar este tema tan importante y explicarles cómo fortalecer los cartílagos. Un dato importante: no me confundan en el desgaste con la osteoporosis. Aquí vemos un hueso sano, y aquí un hueso con osteoporosis. La osteoporosis no duele porque vean que la osteoporosis ocurre dentro del hueso. Vean estos huecos más grandes precisamente por la falta de calcio.</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4</a:t>
            </a:fld>
            <a:endParaRPr lang="es-MX" altLang="es-CR"/>
          </a:p>
        </p:txBody>
      </p:sp>
    </p:spTree>
    <p:extLst>
      <p:ext uri="{BB962C8B-B14F-4D97-AF65-F5344CB8AC3E}">
        <p14:creationId xmlns:p14="http://schemas.microsoft.com/office/powerpoint/2010/main" val="2431504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Esta es una cadera sana y vean acá el desgaste. La gelatina que envuelve el hueso se perdió. Esto sí duele. ¿Por qué duele? Porque aquí es donde están los nervios sensitivos. En el periostio que es una membrana que recubre los huesos. </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5</a:t>
            </a:fld>
            <a:endParaRPr lang="es-MX" altLang="es-CR"/>
          </a:p>
        </p:txBody>
      </p:sp>
    </p:spTree>
    <p:extLst>
      <p:ext uri="{BB962C8B-B14F-4D97-AF65-F5344CB8AC3E}">
        <p14:creationId xmlns:p14="http://schemas.microsoft.com/office/powerpoint/2010/main" val="1410848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Times New Roman" panose="02020603050405020304" pitchFamily="18" charset="0"/>
                <a:ea typeface="+mn-ea"/>
                <a:cs typeface="+mn-cs"/>
              </a:rPr>
              <a:t>Vean ustedes la prótesis de cadera (tan frecuente) </a:t>
            </a:r>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6</a:t>
            </a:fld>
            <a:endParaRPr lang="es-MX" altLang="es-CR"/>
          </a:p>
        </p:txBody>
      </p:sp>
    </p:spTree>
    <p:extLst>
      <p:ext uri="{BB962C8B-B14F-4D97-AF65-F5344CB8AC3E}">
        <p14:creationId xmlns:p14="http://schemas.microsoft.com/office/powerpoint/2010/main" val="2551730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Vean ustedes la prótesis de cadera (tan frecuente) y vean ustedes cómo queda el paciente después de operado. Son muy buenas, sí, pero es necesario no llegar a este punto a una edad muy joven. Porque una prótesis de ésta puede durar de 10 a 12 años y que va a ser usted si a los 60 años ya se está operando. Entonces, vamos a explicarle cómo rejuvenecer el cartílago en forma natural.</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7</a:t>
            </a:fld>
            <a:endParaRPr lang="es-MX" altLang="es-CR"/>
          </a:p>
        </p:txBody>
      </p:sp>
    </p:spTree>
    <p:extLst>
      <p:ext uri="{BB962C8B-B14F-4D97-AF65-F5344CB8AC3E}">
        <p14:creationId xmlns:p14="http://schemas.microsoft.com/office/powerpoint/2010/main" val="323948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Times New Roman" panose="02020603050405020304" pitchFamily="18" charset="0"/>
                <a:ea typeface="+mn-ea"/>
                <a:cs typeface="+mn-cs"/>
              </a:rPr>
              <a:t>Vea qué interesante esta lesión de manos </a:t>
            </a:r>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8</a:t>
            </a:fld>
            <a:endParaRPr lang="es-MX" altLang="es-CR"/>
          </a:p>
        </p:txBody>
      </p:sp>
    </p:spTree>
    <p:extLst>
      <p:ext uri="{BB962C8B-B14F-4D97-AF65-F5344CB8AC3E}">
        <p14:creationId xmlns:p14="http://schemas.microsoft.com/office/powerpoint/2010/main" val="714049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a:solidFill>
                  <a:schemeClr val="tx1"/>
                </a:solidFill>
                <a:effectLst/>
                <a:latin typeface="Times New Roman" panose="02020603050405020304" pitchFamily="18" charset="0"/>
                <a:ea typeface="+mn-ea"/>
                <a:cs typeface="+mn-cs"/>
              </a:rPr>
              <a:t>Vea qué interesante esta lesión de manos y vean ustedes esto tan importante, otra cápsula importante. Ésta es la deformación propia de la artrosis o el desgaste. El dedito se pone cabezón. Los dedos se ponen gruesos. </a:t>
            </a:r>
            <a:endParaRPr lang="es-ES" sz="1200" kern="1200" dirty="0">
              <a:solidFill>
                <a:schemeClr val="tx1"/>
              </a:solidFill>
              <a:effectLst/>
              <a:latin typeface="Times New Roman" panose="02020603050405020304" pitchFamily="18"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271E3BB3-326B-4343-A3AC-951B5948A181}" type="slidenum">
              <a:rPr lang="es-MX" altLang="es-CR" smtClean="0"/>
              <a:pPr>
                <a:defRPr/>
              </a:pPr>
              <a:t>9</a:t>
            </a:fld>
            <a:endParaRPr lang="es-MX" altLang="es-CR"/>
          </a:p>
        </p:txBody>
      </p:sp>
    </p:spTree>
    <p:extLst>
      <p:ext uri="{BB962C8B-B14F-4D97-AF65-F5344CB8AC3E}">
        <p14:creationId xmlns:p14="http://schemas.microsoft.com/office/powerpoint/2010/main" val="362292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ltLang="es-CR"/>
          </a:p>
        </p:txBody>
      </p:sp>
      <p:sp>
        <p:nvSpPr>
          <p:cNvPr id="5" name="Footer Placeholder 4"/>
          <p:cNvSpPr>
            <a:spLocks noGrp="1"/>
          </p:cNvSpPr>
          <p:nvPr>
            <p:ph type="ftr" sz="quarter" idx="11"/>
          </p:nvPr>
        </p:nvSpPr>
        <p:spPr/>
        <p:txBody>
          <a:bodyPr/>
          <a:lstStyle/>
          <a:p>
            <a:pPr>
              <a:defRPr/>
            </a:pPr>
            <a:endParaRPr lang="es-ES" altLang="es-CR"/>
          </a:p>
        </p:txBody>
      </p:sp>
      <p:sp>
        <p:nvSpPr>
          <p:cNvPr id="6" name="Slide Number Placeholder 5"/>
          <p:cNvSpPr>
            <a:spLocks noGrp="1"/>
          </p:cNvSpPr>
          <p:nvPr>
            <p:ph type="sldNum" sz="quarter" idx="12"/>
          </p:nvPr>
        </p:nvSpPr>
        <p:spPr/>
        <p:txBody>
          <a:bodyPr/>
          <a:lstStyle/>
          <a:p>
            <a:pPr>
              <a:defRPr/>
            </a:pPr>
            <a:fld id="{4E6BB084-FA99-48C2-BC27-DAD25A73AE91}" type="slidenum">
              <a:rPr lang="es-ES" altLang="es-CR" smtClean="0"/>
              <a:pPr>
                <a:defRPr/>
              </a:pPr>
              <a:t>‹Nº›</a:t>
            </a:fld>
            <a:endParaRPr lang="es-ES" altLang="es-CR"/>
          </a:p>
        </p:txBody>
      </p:sp>
    </p:spTree>
    <p:extLst>
      <p:ext uri="{BB962C8B-B14F-4D97-AF65-F5344CB8AC3E}">
        <p14:creationId xmlns:p14="http://schemas.microsoft.com/office/powerpoint/2010/main" val="179332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a:defRPr/>
            </a:pPr>
            <a:endParaRPr lang="es-ES" altLang="es-CR"/>
          </a:p>
        </p:txBody>
      </p:sp>
      <p:sp>
        <p:nvSpPr>
          <p:cNvPr id="5" name="Footer Placeholder 4"/>
          <p:cNvSpPr>
            <a:spLocks noGrp="1"/>
          </p:cNvSpPr>
          <p:nvPr>
            <p:ph type="ftr" sz="quarter" idx="11"/>
          </p:nvPr>
        </p:nvSpPr>
        <p:spPr/>
        <p:txBody>
          <a:bodyPr/>
          <a:lstStyle/>
          <a:p>
            <a:pPr>
              <a:defRPr/>
            </a:pPr>
            <a:endParaRPr lang="es-ES" altLang="es-CR"/>
          </a:p>
        </p:txBody>
      </p:sp>
      <p:sp>
        <p:nvSpPr>
          <p:cNvPr id="6" name="Slide Number Placeholder 5"/>
          <p:cNvSpPr>
            <a:spLocks noGrp="1"/>
          </p:cNvSpPr>
          <p:nvPr>
            <p:ph type="sldNum" sz="quarter" idx="12"/>
          </p:nvPr>
        </p:nvSpPr>
        <p:spPr/>
        <p:txBody>
          <a:bodyPr/>
          <a:lstStyle/>
          <a:p>
            <a:pPr>
              <a:defRPr/>
            </a:pPr>
            <a:fld id="{841D468F-4ED8-4D0B-9694-C0FC3D0A8CA5}" type="slidenum">
              <a:rPr lang="es-ES" altLang="es-CR" smtClean="0"/>
              <a:pPr>
                <a:defRPr/>
              </a:pPr>
              <a:t>‹Nº›</a:t>
            </a:fld>
            <a:endParaRPr lang="es-ES" altLang="es-CR"/>
          </a:p>
        </p:txBody>
      </p:sp>
    </p:spTree>
    <p:extLst>
      <p:ext uri="{BB962C8B-B14F-4D97-AF65-F5344CB8AC3E}">
        <p14:creationId xmlns:p14="http://schemas.microsoft.com/office/powerpoint/2010/main" val="380591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a:defRPr/>
            </a:pPr>
            <a:endParaRPr lang="es-ES" altLang="es-CR"/>
          </a:p>
        </p:txBody>
      </p:sp>
      <p:sp>
        <p:nvSpPr>
          <p:cNvPr id="5" name="Footer Placeholder 4"/>
          <p:cNvSpPr>
            <a:spLocks noGrp="1"/>
          </p:cNvSpPr>
          <p:nvPr>
            <p:ph type="ftr" sz="quarter" idx="11"/>
          </p:nvPr>
        </p:nvSpPr>
        <p:spPr/>
        <p:txBody>
          <a:bodyPr/>
          <a:lstStyle/>
          <a:p>
            <a:pPr>
              <a:defRPr/>
            </a:pPr>
            <a:endParaRPr lang="es-ES" altLang="es-CR"/>
          </a:p>
        </p:txBody>
      </p:sp>
      <p:sp>
        <p:nvSpPr>
          <p:cNvPr id="6" name="Slide Number Placeholder 5"/>
          <p:cNvSpPr>
            <a:spLocks noGrp="1"/>
          </p:cNvSpPr>
          <p:nvPr>
            <p:ph type="sldNum" sz="quarter" idx="12"/>
          </p:nvPr>
        </p:nvSpPr>
        <p:spPr/>
        <p:txBody>
          <a:bodyPr/>
          <a:lstStyle/>
          <a:p>
            <a:pPr>
              <a:defRPr/>
            </a:pPr>
            <a:fld id="{841D468F-4ED8-4D0B-9694-C0FC3D0A8CA5}" type="slidenum">
              <a:rPr lang="es-ES" altLang="es-CR" smtClean="0"/>
              <a:pPr>
                <a:defRPr/>
              </a:pPr>
              <a:t>‹Nº›</a:t>
            </a:fld>
            <a:endParaRPr lang="es-ES" altLang="es-C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6654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a:defRPr/>
            </a:pPr>
            <a:endParaRPr lang="es-ES" altLang="es-CR"/>
          </a:p>
        </p:txBody>
      </p:sp>
      <p:sp>
        <p:nvSpPr>
          <p:cNvPr id="5" name="Footer Placeholder 4"/>
          <p:cNvSpPr>
            <a:spLocks noGrp="1"/>
          </p:cNvSpPr>
          <p:nvPr>
            <p:ph type="ftr" sz="quarter" idx="11"/>
          </p:nvPr>
        </p:nvSpPr>
        <p:spPr/>
        <p:txBody>
          <a:bodyPr/>
          <a:lstStyle/>
          <a:p>
            <a:pPr>
              <a:defRPr/>
            </a:pPr>
            <a:endParaRPr lang="es-ES" altLang="es-CR"/>
          </a:p>
        </p:txBody>
      </p:sp>
      <p:sp>
        <p:nvSpPr>
          <p:cNvPr id="6" name="Slide Number Placeholder 5"/>
          <p:cNvSpPr>
            <a:spLocks noGrp="1"/>
          </p:cNvSpPr>
          <p:nvPr>
            <p:ph type="sldNum" sz="quarter" idx="12"/>
          </p:nvPr>
        </p:nvSpPr>
        <p:spPr/>
        <p:txBody>
          <a:bodyPr/>
          <a:lstStyle/>
          <a:p>
            <a:pPr>
              <a:defRPr/>
            </a:pPr>
            <a:fld id="{841D468F-4ED8-4D0B-9694-C0FC3D0A8CA5}" type="slidenum">
              <a:rPr lang="es-ES" altLang="es-CR" smtClean="0"/>
              <a:pPr>
                <a:defRPr/>
              </a:pPr>
              <a:t>‹Nº›</a:t>
            </a:fld>
            <a:endParaRPr lang="es-ES" altLang="es-CR"/>
          </a:p>
        </p:txBody>
      </p:sp>
    </p:spTree>
    <p:extLst>
      <p:ext uri="{BB962C8B-B14F-4D97-AF65-F5344CB8AC3E}">
        <p14:creationId xmlns:p14="http://schemas.microsoft.com/office/powerpoint/2010/main" val="162859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a:defRPr/>
            </a:pPr>
            <a:endParaRPr lang="es-ES" altLang="es-CR"/>
          </a:p>
        </p:txBody>
      </p:sp>
      <p:sp>
        <p:nvSpPr>
          <p:cNvPr id="5" name="Footer Placeholder 4"/>
          <p:cNvSpPr>
            <a:spLocks noGrp="1"/>
          </p:cNvSpPr>
          <p:nvPr>
            <p:ph type="ftr" sz="quarter" idx="11"/>
          </p:nvPr>
        </p:nvSpPr>
        <p:spPr/>
        <p:txBody>
          <a:bodyPr/>
          <a:lstStyle/>
          <a:p>
            <a:pPr>
              <a:defRPr/>
            </a:pPr>
            <a:endParaRPr lang="es-ES" altLang="es-CR"/>
          </a:p>
        </p:txBody>
      </p:sp>
      <p:sp>
        <p:nvSpPr>
          <p:cNvPr id="6" name="Slide Number Placeholder 5"/>
          <p:cNvSpPr>
            <a:spLocks noGrp="1"/>
          </p:cNvSpPr>
          <p:nvPr>
            <p:ph type="sldNum" sz="quarter" idx="12"/>
          </p:nvPr>
        </p:nvSpPr>
        <p:spPr/>
        <p:txBody>
          <a:bodyPr/>
          <a:lstStyle/>
          <a:p>
            <a:pPr>
              <a:defRPr/>
            </a:pPr>
            <a:fld id="{841D468F-4ED8-4D0B-9694-C0FC3D0A8CA5}" type="slidenum">
              <a:rPr lang="es-ES" altLang="es-CR" smtClean="0"/>
              <a:pPr>
                <a:defRPr/>
              </a:pPr>
              <a:t>‹Nº›</a:t>
            </a:fld>
            <a:endParaRPr lang="es-ES" altLang="es-C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3884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a:defRPr/>
            </a:pPr>
            <a:endParaRPr lang="es-ES" altLang="es-CR"/>
          </a:p>
        </p:txBody>
      </p:sp>
      <p:sp>
        <p:nvSpPr>
          <p:cNvPr id="5" name="Footer Placeholder 4"/>
          <p:cNvSpPr>
            <a:spLocks noGrp="1"/>
          </p:cNvSpPr>
          <p:nvPr>
            <p:ph type="ftr" sz="quarter" idx="11"/>
          </p:nvPr>
        </p:nvSpPr>
        <p:spPr/>
        <p:txBody>
          <a:bodyPr/>
          <a:lstStyle/>
          <a:p>
            <a:pPr>
              <a:defRPr/>
            </a:pPr>
            <a:endParaRPr lang="es-ES" altLang="es-CR"/>
          </a:p>
        </p:txBody>
      </p:sp>
      <p:sp>
        <p:nvSpPr>
          <p:cNvPr id="6" name="Slide Number Placeholder 5"/>
          <p:cNvSpPr>
            <a:spLocks noGrp="1"/>
          </p:cNvSpPr>
          <p:nvPr>
            <p:ph type="sldNum" sz="quarter" idx="12"/>
          </p:nvPr>
        </p:nvSpPr>
        <p:spPr/>
        <p:txBody>
          <a:bodyPr/>
          <a:lstStyle/>
          <a:p>
            <a:pPr>
              <a:defRPr/>
            </a:pPr>
            <a:fld id="{841D468F-4ED8-4D0B-9694-C0FC3D0A8CA5}" type="slidenum">
              <a:rPr lang="es-ES" altLang="es-CR" smtClean="0"/>
              <a:pPr>
                <a:defRPr/>
              </a:pPr>
              <a:t>‹Nº›</a:t>
            </a:fld>
            <a:endParaRPr lang="es-ES" altLang="es-CR"/>
          </a:p>
        </p:txBody>
      </p:sp>
    </p:spTree>
    <p:extLst>
      <p:ext uri="{BB962C8B-B14F-4D97-AF65-F5344CB8AC3E}">
        <p14:creationId xmlns:p14="http://schemas.microsoft.com/office/powerpoint/2010/main" val="263852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ltLang="es-CR"/>
          </a:p>
        </p:txBody>
      </p:sp>
      <p:sp>
        <p:nvSpPr>
          <p:cNvPr id="5" name="Footer Placeholder 4"/>
          <p:cNvSpPr>
            <a:spLocks noGrp="1"/>
          </p:cNvSpPr>
          <p:nvPr>
            <p:ph type="ftr" sz="quarter" idx="11"/>
          </p:nvPr>
        </p:nvSpPr>
        <p:spPr/>
        <p:txBody>
          <a:bodyPr/>
          <a:lstStyle/>
          <a:p>
            <a:pPr>
              <a:defRPr/>
            </a:pPr>
            <a:endParaRPr lang="es-ES" altLang="es-CR"/>
          </a:p>
        </p:txBody>
      </p:sp>
      <p:sp>
        <p:nvSpPr>
          <p:cNvPr id="6" name="Slide Number Placeholder 5"/>
          <p:cNvSpPr>
            <a:spLocks noGrp="1"/>
          </p:cNvSpPr>
          <p:nvPr>
            <p:ph type="sldNum" sz="quarter" idx="12"/>
          </p:nvPr>
        </p:nvSpPr>
        <p:spPr/>
        <p:txBody>
          <a:bodyPr/>
          <a:lstStyle/>
          <a:p>
            <a:pPr>
              <a:defRPr/>
            </a:pPr>
            <a:fld id="{F2EF49FF-AE7D-4CCE-BAC3-C030CAADD316}" type="slidenum">
              <a:rPr lang="es-ES" altLang="es-CR" smtClean="0"/>
              <a:pPr>
                <a:defRPr/>
              </a:pPr>
              <a:t>‹Nº›</a:t>
            </a:fld>
            <a:endParaRPr lang="es-ES" altLang="es-CR"/>
          </a:p>
        </p:txBody>
      </p:sp>
    </p:spTree>
    <p:extLst>
      <p:ext uri="{BB962C8B-B14F-4D97-AF65-F5344CB8AC3E}">
        <p14:creationId xmlns:p14="http://schemas.microsoft.com/office/powerpoint/2010/main" val="230883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ltLang="es-CR"/>
          </a:p>
        </p:txBody>
      </p:sp>
      <p:sp>
        <p:nvSpPr>
          <p:cNvPr id="5" name="Footer Placeholder 4"/>
          <p:cNvSpPr>
            <a:spLocks noGrp="1"/>
          </p:cNvSpPr>
          <p:nvPr>
            <p:ph type="ftr" sz="quarter" idx="11"/>
          </p:nvPr>
        </p:nvSpPr>
        <p:spPr/>
        <p:txBody>
          <a:bodyPr/>
          <a:lstStyle/>
          <a:p>
            <a:pPr>
              <a:defRPr/>
            </a:pPr>
            <a:endParaRPr lang="es-ES" altLang="es-CR"/>
          </a:p>
        </p:txBody>
      </p:sp>
      <p:sp>
        <p:nvSpPr>
          <p:cNvPr id="6" name="Slide Number Placeholder 5"/>
          <p:cNvSpPr>
            <a:spLocks noGrp="1"/>
          </p:cNvSpPr>
          <p:nvPr>
            <p:ph type="sldNum" sz="quarter" idx="12"/>
          </p:nvPr>
        </p:nvSpPr>
        <p:spPr/>
        <p:txBody>
          <a:bodyPr/>
          <a:lstStyle/>
          <a:p>
            <a:pPr>
              <a:defRPr/>
            </a:pPr>
            <a:fld id="{7D32872E-1F30-4FC4-838F-5ABD56EA6A87}" type="slidenum">
              <a:rPr lang="es-ES" altLang="es-CR" smtClean="0"/>
              <a:pPr>
                <a:defRPr/>
              </a:pPr>
              <a:t>‹Nº›</a:t>
            </a:fld>
            <a:endParaRPr lang="es-ES" altLang="es-CR"/>
          </a:p>
        </p:txBody>
      </p:sp>
    </p:spTree>
    <p:extLst>
      <p:ext uri="{BB962C8B-B14F-4D97-AF65-F5344CB8AC3E}">
        <p14:creationId xmlns:p14="http://schemas.microsoft.com/office/powerpoint/2010/main" val="356847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ltLang="es-CR"/>
          </a:p>
        </p:txBody>
      </p:sp>
      <p:sp>
        <p:nvSpPr>
          <p:cNvPr id="5" name="Footer Placeholder 4"/>
          <p:cNvSpPr>
            <a:spLocks noGrp="1"/>
          </p:cNvSpPr>
          <p:nvPr>
            <p:ph type="ftr" sz="quarter" idx="11"/>
          </p:nvPr>
        </p:nvSpPr>
        <p:spPr/>
        <p:txBody>
          <a:bodyPr/>
          <a:lstStyle/>
          <a:p>
            <a:pPr>
              <a:defRPr/>
            </a:pPr>
            <a:endParaRPr lang="es-ES" altLang="es-CR"/>
          </a:p>
        </p:txBody>
      </p:sp>
      <p:sp>
        <p:nvSpPr>
          <p:cNvPr id="6" name="Slide Number Placeholder 5"/>
          <p:cNvSpPr>
            <a:spLocks noGrp="1"/>
          </p:cNvSpPr>
          <p:nvPr>
            <p:ph type="sldNum" sz="quarter" idx="12"/>
          </p:nvPr>
        </p:nvSpPr>
        <p:spPr/>
        <p:txBody>
          <a:bodyPr/>
          <a:lstStyle/>
          <a:p>
            <a:pPr>
              <a:defRPr/>
            </a:pPr>
            <a:fld id="{87174E09-6120-4B9C-AFA6-7D44AD63FAC0}" type="slidenum">
              <a:rPr lang="es-ES" altLang="es-CR" smtClean="0"/>
              <a:pPr>
                <a:defRPr/>
              </a:pPr>
              <a:t>‹Nº›</a:t>
            </a:fld>
            <a:endParaRPr lang="es-ES" altLang="es-CR"/>
          </a:p>
        </p:txBody>
      </p:sp>
    </p:spTree>
    <p:extLst>
      <p:ext uri="{BB962C8B-B14F-4D97-AF65-F5344CB8AC3E}">
        <p14:creationId xmlns:p14="http://schemas.microsoft.com/office/powerpoint/2010/main" val="109925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a:defRPr/>
            </a:pPr>
            <a:endParaRPr lang="es-ES" altLang="es-CR"/>
          </a:p>
        </p:txBody>
      </p:sp>
      <p:sp>
        <p:nvSpPr>
          <p:cNvPr id="5" name="Footer Placeholder 4"/>
          <p:cNvSpPr>
            <a:spLocks noGrp="1"/>
          </p:cNvSpPr>
          <p:nvPr>
            <p:ph type="ftr" sz="quarter" idx="11"/>
          </p:nvPr>
        </p:nvSpPr>
        <p:spPr/>
        <p:txBody>
          <a:bodyPr/>
          <a:lstStyle/>
          <a:p>
            <a:pPr>
              <a:defRPr/>
            </a:pPr>
            <a:endParaRPr lang="es-ES" altLang="es-CR"/>
          </a:p>
        </p:txBody>
      </p:sp>
      <p:sp>
        <p:nvSpPr>
          <p:cNvPr id="6" name="Slide Number Placeholder 5"/>
          <p:cNvSpPr>
            <a:spLocks noGrp="1"/>
          </p:cNvSpPr>
          <p:nvPr>
            <p:ph type="sldNum" sz="quarter" idx="12"/>
          </p:nvPr>
        </p:nvSpPr>
        <p:spPr/>
        <p:txBody>
          <a:bodyPr/>
          <a:lstStyle/>
          <a:p>
            <a:pPr>
              <a:defRPr/>
            </a:pPr>
            <a:fld id="{29EDC417-9D27-4E43-904F-748C4F3C9493}" type="slidenum">
              <a:rPr lang="es-ES" altLang="es-CR" smtClean="0"/>
              <a:pPr>
                <a:defRPr/>
              </a:pPr>
              <a:t>‹Nº›</a:t>
            </a:fld>
            <a:endParaRPr lang="es-ES" altLang="es-CR"/>
          </a:p>
        </p:txBody>
      </p:sp>
    </p:spTree>
    <p:extLst>
      <p:ext uri="{BB962C8B-B14F-4D97-AF65-F5344CB8AC3E}">
        <p14:creationId xmlns:p14="http://schemas.microsoft.com/office/powerpoint/2010/main" val="216069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endParaRPr lang="es-ES" altLang="es-CR"/>
          </a:p>
        </p:txBody>
      </p:sp>
      <p:sp>
        <p:nvSpPr>
          <p:cNvPr id="6" name="Footer Placeholder 5"/>
          <p:cNvSpPr>
            <a:spLocks noGrp="1"/>
          </p:cNvSpPr>
          <p:nvPr>
            <p:ph type="ftr" sz="quarter" idx="11"/>
          </p:nvPr>
        </p:nvSpPr>
        <p:spPr/>
        <p:txBody>
          <a:bodyPr/>
          <a:lstStyle/>
          <a:p>
            <a:pPr>
              <a:defRPr/>
            </a:pPr>
            <a:endParaRPr lang="es-ES" altLang="es-CR"/>
          </a:p>
        </p:txBody>
      </p:sp>
      <p:sp>
        <p:nvSpPr>
          <p:cNvPr id="7" name="Slide Number Placeholder 6"/>
          <p:cNvSpPr>
            <a:spLocks noGrp="1"/>
          </p:cNvSpPr>
          <p:nvPr>
            <p:ph type="sldNum" sz="quarter" idx="12"/>
          </p:nvPr>
        </p:nvSpPr>
        <p:spPr/>
        <p:txBody>
          <a:bodyPr/>
          <a:lstStyle/>
          <a:p>
            <a:pPr>
              <a:defRPr/>
            </a:pPr>
            <a:fld id="{D887804E-7E91-4373-84CB-E1E4F7EB9ED5}" type="slidenum">
              <a:rPr lang="es-ES" altLang="es-CR" smtClean="0"/>
              <a:pPr>
                <a:defRPr/>
              </a:pPr>
              <a:t>‹Nº›</a:t>
            </a:fld>
            <a:endParaRPr lang="es-ES" altLang="es-CR"/>
          </a:p>
        </p:txBody>
      </p:sp>
    </p:spTree>
    <p:extLst>
      <p:ext uri="{BB962C8B-B14F-4D97-AF65-F5344CB8AC3E}">
        <p14:creationId xmlns:p14="http://schemas.microsoft.com/office/powerpoint/2010/main" val="149870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endParaRPr lang="es-ES" altLang="es-CR"/>
          </a:p>
        </p:txBody>
      </p:sp>
      <p:sp>
        <p:nvSpPr>
          <p:cNvPr id="8" name="Footer Placeholder 7"/>
          <p:cNvSpPr>
            <a:spLocks noGrp="1"/>
          </p:cNvSpPr>
          <p:nvPr>
            <p:ph type="ftr" sz="quarter" idx="11"/>
          </p:nvPr>
        </p:nvSpPr>
        <p:spPr/>
        <p:txBody>
          <a:bodyPr/>
          <a:lstStyle/>
          <a:p>
            <a:pPr>
              <a:defRPr/>
            </a:pPr>
            <a:endParaRPr lang="es-ES" altLang="es-CR"/>
          </a:p>
        </p:txBody>
      </p:sp>
      <p:sp>
        <p:nvSpPr>
          <p:cNvPr id="9" name="Slide Number Placeholder 8"/>
          <p:cNvSpPr>
            <a:spLocks noGrp="1"/>
          </p:cNvSpPr>
          <p:nvPr>
            <p:ph type="sldNum" sz="quarter" idx="12"/>
          </p:nvPr>
        </p:nvSpPr>
        <p:spPr/>
        <p:txBody>
          <a:bodyPr/>
          <a:lstStyle/>
          <a:p>
            <a:pPr>
              <a:defRPr/>
            </a:pPr>
            <a:fld id="{5FB0A468-CF6F-4686-A7DE-3F928813E4C0}" type="slidenum">
              <a:rPr lang="es-ES" altLang="es-CR" smtClean="0"/>
              <a:pPr>
                <a:defRPr/>
              </a:pPr>
              <a:t>‹Nº›</a:t>
            </a:fld>
            <a:endParaRPr lang="es-ES" altLang="es-CR"/>
          </a:p>
        </p:txBody>
      </p:sp>
    </p:spTree>
    <p:extLst>
      <p:ext uri="{BB962C8B-B14F-4D97-AF65-F5344CB8AC3E}">
        <p14:creationId xmlns:p14="http://schemas.microsoft.com/office/powerpoint/2010/main" val="353701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endParaRPr lang="es-ES" altLang="es-CR"/>
          </a:p>
        </p:txBody>
      </p:sp>
      <p:sp>
        <p:nvSpPr>
          <p:cNvPr id="4" name="Footer Placeholder 3"/>
          <p:cNvSpPr>
            <a:spLocks noGrp="1"/>
          </p:cNvSpPr>
          <p:nvPr>
            <p:ph type="ftr" sz="quarter" idx="11"/>
          </p:nvPr>
        </p:nvSpPr>
        <p:spPr/>
        <p:txBody>
          <a:bodyPr/>
          <a:lstStyle/>
          <a:p>
            <a:pPr>
              <a:defRPr/>
            </a:pPr>
            <a:endParaRPr lang="es-ES" altLang="es-CR"/>
          </a:p>
        </p:txBody>
      </p:sp>
      <p:sp>
        <p:nvSpPr>
          <p:cNvPr id="5" name="Slide Number Placeholder 4"/>
          <p:cNvSpPr>
            <a:spLocks noGrp="1"/>
          </p:cNvSpPr>
          <p:nvPr>
            <p:ph type="sldNum" sz="quarter" idx="12"/>
          </p:nvPr>
        </p:nvSpPr>
        <p:spPr/>
        <p:txBody>
          <a:bodyPr/>
          <a:lstStyle/>
          <a:p>
            <a:pPr>
              <a:defRPr/>
            </a:pPr>
            <a:fld id="{F8E700B4-678F-4065-AE61-247F4E6814BB}" type="slidenum">
              <a:rPr lang="es-ES" altLang="es-CR" smtClean="0"/>
              <a:pPr>
                <a:defRPr/>
              </a:pPr>
              <a:t>‹Nº›</a:t>
            </a:fld>
            <a:endParaRPr lang="es-ES" altLang="es-CR"/>
          </a:p>
        </p:txBody>
      </p:sp>
    </p:spTree>
    <p:extLst>
      <p:ext uri="{BB962C8B-B14F-4D97-AF65-F5344CB8AC3E}">
        <p14:creationId xmlns:p14="http://schemas.microsoft.com/office/powerpoint/2010/main" val="389402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s-ES" altLang="es-CR"/>
          </a:p>
        </p:txBody>
      </p:sp>
      <p:sp>
        <p:nvSpPr>
          <p:cNvPr id="3" name="Footer Placeholder 2"/>
          <p:cNvSpPr>
            <a:spLocks noGrp="1"/>
          </p:cNvSpPr>
          <p:nvPr>
            <p:ph type="ftr" sz="quarter" idx="11"/>
          </p:nvPr>
        </p:nvSpPr>
        <p:spPr/>
        <p:txBody>
          <a:bodyPr/>
          <a:lstStyle/>
          <a:p>
            <a:pPr>
              <a:defRPr/>
            </a:pPr>
            <a:endParaRPr lang="es-ES" altLang="es-CR"/>
          </a:p>
        </p:txBody>
      </p:sp>
      <p:sp>
        <p:nvSpPr>
          <p:cNvPr id="4" name="Slide Number Placeholder 3"/>
          <p:cNvSpPr>
            <a:spLocks noGrp="1"/>
          </p:cNvSpPr>
          <p:nvPr>
            <p:ph type="sldNum" sz="quarter" idx="12"/>
          </p:nvPr>
        </p:nvSpPr>
        <p:spPr/>
        <p:txBody>
          <a:bodyPr/>
          <a:lstStyle/>
          <a:p>
            <a:pPr>
              <a:defRPr/>
            </a:pPr>
            <a:fld id="{E10689A4-1450-4FF1-8125-6D9F3B1DEAB4}" type="slidenum">
              <a:rPr lang="es-ES" altLang="es-CR" smtClean="0"/>
              <a:pPr>
                <a:defRPr/>
              </a:pPr>
              <a:t>‹Nº›</a:t>
            </a:fld>
            <a:endParaRPr lang="es-ES" altLang="es-CR"/>
          </a:p>
        </p:txBody>
      </p:sp>
    </p:spTree>
    <p:extLst>
      <p:ext uri="{BB962C8B-B14F-4D97-AF65-F5344CB8AC3E}">
        <p14:creationId xmlns:p14="http://schemas.microsoft.com/office/powerpoint/2010/main" val="165326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pPr>
              <a:defRPr/>
            </a:pPr>
            <a:endParaRPr lang="es-ES" altLang="es-CR"/>
          </a:p>
        </p:txBody>
      </p:sp>
      <p:sp>
        <p:nvSpPr>
          <p:cNvPr id="6" name="Footer Placeholder 5"/>
          <p:cNvSpPr>
            <a:spLocks noGrp="1"/>
          </p:cNvSpPr>
          <p:nvPr>
            <p:ph type="ftr" sz="quarter" idx="11"/>
          </p:nvPr>
        </p:nvSpPr>
        <p:spPr/>
        <p:txBody>
          <a:bodyPr/>
          <a:lstStyle/>
          <a:p>
            <a:pPr>
              <a:defRPr/>
            </a:pPr>
            <a:endParaRPr lang="es-ES" altLang="es-CR"/>
          </a:p>
        </p:txBody>
      </p:sp>
      <p:sp>
        <p:nvSpPr>
          <p:cNvPr id="7" name="Slide Number Placeholder 6"/>
          <p:cNvSpPr>
            <a:spLocks noGrp="1"/>
          </p:cNvSpPr>
          <p:nvPr>
            <p:ph type="sldNum" sz="quarter" idx="12"/>
          </p:nvPr>
        </p:nvSpPr>
        <p:spPr/>
        <p:txBody>
          <a:bodyPr/>
          <a:lstStyle/>
          <a:p>
            <a:pPr>
              <a:defRPr/>
            </a:pPr>
            <a:fld id="{F8A6E18C-F0C7-4439-830D-F963560648EA}" type="slidenum">
              <a:rPr lang="es-ES" altLang="es-CR" smtClean="0"/>
              <a:pPr>
                <a:defRPr/>
              </a:pPr>
              <a:t>‹Nº›</a:t>
            </a:fld>
            <a:endParaRPr lang="es-ES" altLang="es-CR"/>
          </a:p>
        </p:txBody>
      </p:sp>
    </p:spTree>
    <p:extLst>
      <p:ext uri="{BB962C8B-B14F-4D97-AF65-F5344CB8AC3E}">
        <p14:creationId xmlns:p14="http://schemas.microsoft.com/office/powerpoint/2010/main" val="138837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pPr>
              <a:defRPr/>
            </a:pPr>
            <a:endParaRPr lang="es-ES" altLang="es-CR"/>
          </a:p>
        </p:txBody>
      </p:sp>
      <p:sp>
        <p:nvSpPr>
          <p:cNvPr id="6" name="Footer Placeholder 5"/>
          <p:cNvSpPr>
            <a:spLocks noGrp="1"/>
          </p:cNvSpPr>
          <p:nvPr>
            <p:ph type="ftr" sz="quarter" idx="11"/>
          </p:nvPr>
        </p:nvSpPr>
        <p:spPr/>
        <p:txBody>
          <a:bodyPr/>
          <a:lstStyle/>
          <a:p>
            <a:pPr>
              <a:defRPr/>
            </a:pPr>
            <a:endParaRPr lang="es-ES" altLang="es-CR"/>
          </a:p>
        </p:txBody>
      </p:sp>
      <p:sp>
        <p:nvSpPr>
          <p:cNvPr id="7" name="Slide Number Placeholder 6"/>
          <p:cNvSpPr>
            <a:spLocks noGrp="1"/>
          </p:cNvSpPr>
          <p:nvPr>
            <p:ph type="sldNum" sz="quarter" idx="12"/>
          </p:nvPr>
        </p:nvSpPr>
        <p:spPr/>
        <p:txBody>
          <a:bodyPr/>
          <a:lstStyle/>
          <a:p>
            <a:pPr>
              <a:defRPr/>
            </a:pPr>
            <a:fld id="{572FE911-34A6-4602-9320-C5D4DA1B65AF}" type="slidenum">
              <a:rPr lang="es-ES" altLang="es-CR" smtClean="0"/>
              <a:pPr>
                <a:defRPr/>
              </a:pPr>
              <a:t>‹Nº›</a:t>
            </a:fld>
            <a:endParaRPr lang="es-ES" altLang="es-CR"/>
          </a:p>
        </p:txBody>
      </p:sp>
    </p:spTree>
    <p:extLst>
      <p:ext uri="{BB962C8B-B14F-4D97-AF65-F5344CB8AC3E}">
        <p14:creationId xmlns:p14="http://schemas.microsoft.com/office/powerpoint/2010/main" val="8921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s-ES" altLang="es-C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s-ES" altLang="es-C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841D468F-4ED8-4D0B-9694-C0FC3D0A8CA5}" type="slidenum">
              <a:rPr lang="es-ES" altLang="es-CR" smtClean="0"/>
              <a:pPr>
                <a:defRPr/>
              </a:pPr>
              <a:t>‹Nº›</a:t>
            </a:fld>
            <a:endParaRPr lang="es-ES" altLang="es-CR"/>
          </a:p>
        </p:txBody>
      </p:sp>
    </p:spTree>
    <p:extLst>
      <p:ext uri="{BB962C8B-B14F-4D97-AF65-F5344CB8AC3E}">
        <p14:creationId xmlns:p14="http://schemas.microsoft.com/office/powerpoint/2010/main" val="31763162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450702-F7A8-42C2-A7B7-797AE78EA4FE}"/>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F2521F02-00A4-42C9-8A9A-4E0C85310A08}"/>
              </a:ext>
            </a:extLst>
          </p:cNvPr>
          <p:cNvSpPr>
            <a:spLocks noGrp="1"/>
          </p:cNvSpPr>
          <p:nvPr>
            <p:ph type="subTitle" idx="1"/>
          </p:nvPr>
        </p:nvSpPr>
        <p:spPr/>
        <p:txBody>
          <a:bodyPr/>
          <a:lstStyle/>
          <a:p>
            <a:endParaRPr lang="es-ES"/>
          </a:p>
        </p:txBody>
      </p:sp>
      <p:pic>
        <p:nvPicPr>
          <p:cNvPr id="8" name="Imagen 7">
            <a:extLst>
              <a:ext uri="{FF2B5EF4-FFF2-40B4-BE49-F238E27FC236}">
                <a16:creationId xmlns:a16="http://schemas.microsoft.com/office/drawing/2014/main" id="{C169A5C0-2CF0-4673-9141-B8E6DA23EA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30" b="11537"/>
          <a:stretch/>
        </p:blipFill>
        <p:spPr>
          <a:xfrm>
            <a:off x="0" y="-533400"/>
            <a:ext cx="10210800" cy="8077200"/>
          </a:xfrm>
          <a:prstGeom prst="rect">
            <a:avLst/>
          </a:prstGeom>
          <a:effectLst>
            <a:softEdge rad="635000"/>
          </a:effectLst>
        </p:spPr>
      </p:pic>
      <p:pic>
        <p:nvPicPr>
          <p:cNvPr id="12" name="Imagen 11">
            <a:extLst>
              <a:ext uri="{FF2B5EF4-FFF2-40B4-BE49-F238E27FC236}">
                <a16:creationId xmlns:a16="http://schemas.microsoft.com/office/drawing/2014/main" id="{C082DF5E-C112-446C-B0C5-EB824C03D5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203" y="623489"/>
            <a:ext cx="5486400" cy="2752499"/>
          </a:xfrm>
          <a:prstGeom prst="rect">
            <a:avLst/>
          </a:prstGeom>
        </p:spPr>
      </p:pic>
      <p:pic>
        <p:nvPicPr>
          <p:cNvPr id="17" name="Imagen 16">
            <a:extLst>
              <a:ext uri="{FF2B5EF4-FFF2-40B4-BE49-F238E27FC236}">
                <a16:creationId xmlns:a16="http://schemas.microsoft.com/office/drawing/2014/main" id="{1F4A85FF-39B6-4068-AED7-CD4E65115B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228600"/>
            <a:ext cx="2506468" cy="937946"/>
          </a:xfrm>
          <a:prstGeom prst="rect">
            <a:avLst/>
          </a:prstGeom>
        </p:spPr>
      </p:pic>
      <p:pic>
        <p:nvPicPr>
          <p:cNvPr id="19" name="Imagen 18">
            <a:extLst>
              <a:ext uri="{FF2B5EF4-FFF2-40B4-BE49-F238E27FC236}">
                <a16:creationId xmlns:a16="http://schemas.microsoft.com/office/drawing/2014/main" id="{A0A69195-7024-436C-8A40-8C10EC6ADC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5485701"/>
            <a:ext cx="990600" cy="991299"/>
          </a:xfrm>
          <a:prstGeom prst="rect">
            <a:avLst/>
          </a:prstGeom>
          <a:ln>
            <a:noFill/>
          </a:ln>
          <a:effectLst>
            <a:outerShdw blurRad="190500" algn="tl" rotWithShape="0">
              <a:srgbClr val="000000">
                <a:alpha val="70000"/>
              </a:srgbClr>
            </a:outerShdw>
          </a:effectLst>
        </p:spPr>
      </p:pic>
      <p:sp>
        <p:nvSpPr>
          <p:cNvPr id="20" name="CuadroTexto 19">
            <a:extLst>
              <a:ext uri="{FF2B5EF4-FFF2-40B4-BE49-F238E27FC236}">
                <a16:creationId xmlns:a16="http://schemas.microsoft.com/office/drawing/2014/main" id="{B1172CEB-EC6C-4662-AEBC-26D2F5E747BD}"/>
              </a:ext>
            </a:extLst>
          </p:cNvPr>
          <p:cNvSpPr txBox="1"/>
          <p:nvPr/>
        </p:nvSpPr>
        <p:spPr>
          <a:xfrm>
            <a:off x="1219200" y="5750517"/>
            <a:ext cx="4114800" cy="523220"/>
          </a:xfrm>
          <a:prstGeom prst="rect">
            <a:avLst/>
          </a:prstGeom>
          <a:noFill/>
        </p:spPr>
        <p:txBody>
          <a:bodyPr wrap="square" rtlCol="0">
            <a:spAutoFit/>
          </a:bodyPr>
          <a:lstStyle/>
          <a:p>
            <a:r>
              <a:rPr lang="es-ES" sz="2800" b="1" baseline="0" dirty="0">
                <a:solidFill>
                  <a:schemeClr val="bg1"/>
                </a:solidFill>
                <a:effectLst>
                  <a:outerShdw blurRad="50800" dist="38100" dir="2700000" algn="tl" rotWithShape="0">
                    <a:prstClr val="black">
                      <a:alpha val="40000"/>
                    </a:prstClr>
                  </a:outerShdw>
                </a:effectLst>
                <a:latin typeface="+mn-lt"/>
              </a:rPr>
              <a:t>labibliatienerazon.org</a:t>
            </a:r>
          </a:p>
        </p:txBody>
      </p:sp>
      <p:sp>
        <p:nvSpPr>
          <p:cNvPr id="21" name="CuadroTexto 20">
            <a:extLst>
              <a:ext uri="{FF2B5EF4-FFF2-40B4-BE49-F238E27FC236}">
                <a16:creationId xmlns:a16="http://schemas.microsoft.com/office/drawing/2014/main" id="{534B38CB-A3E1-4487-8D2F-BD4B5823E47D}"/>
              </a:ext>
            </a:extLst>
          </p:cNvPr>
          <p:cNvSpPr txBox="1"/>
          <p:nvPr/>
        </p:nvSpPr>
        <p:spPr>
          <a:xfrm>
            <a:off x="4907768" y="1167825"/>
            <a:ext cx="2331232" cy="523220"/>
          </a:xfrm>
          <a:prstGeom prst="rect">
            <a:avLst/>
          </a:prstGeom>
          <a:noFill/>
        </p:spPr>
        <p:txBody>
          <a:bodyPr wrap="square" rtlCol="0">
            <a:spAutoFit/>
          </a:bodyPr>
          <a:lstStyle/>
          <a:p>
            <a:r>
              <a:rPr lang="es-ES" sz="2800" b="1" baseline="0" dirty="0">
                <a:solidFill>
                  <a:schemeClr val="bg1"/>
                </a:solidFill>
                <a:effectLst>
                  <a:outerShdw blurRad="50800" dist="38100" dir="2700000" algn="tl" rotWithShape="0">
                    <a:prstClr val="black">
                      <a:alpha val="40000"/>
                    </a:prstClr>
                  </a:outerShdw>
                </a:effectLst>
                <a:latin typeface="+mn-lt"/>
              </a:rPr>
              <a:t>PRESENTA</a:t>
            </a:r>
            <a:endParaRPr lang="es-ES" sz="2400" b="1" baseline="0" dirty="0">
              <a:solidFill>
                <a:schemeClr val="bg1"/>
              </a:solidFill>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242480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alteraciones de las articulaciones">
            <a:extLst>
              <a:ext uri="{FF2B5EF4-FFF2-40B4-BE49-F238E27FC236}">
                <a16:creationId xmlns:a16="http://schemas.microsoft.com/office/drawing/2014/main" id="{730198A0-0F92-4361-B612-97FD46AEF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509192"/>
            <a:ext cx="8014963" cy="594414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F2239E5A-CCD0-4E79-AB74-03F967FF43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
            <a:extLst>
              <a:ext uri="{FF2B5EF4-FFF2-40B4-BE49-F238E27FC236}">
                <a16:creationId xmlns:a16="http://schemas.microsoft.com/office/drawing/2014/main" id="{FA3D881F-6518-4A27-A51C-896E425A96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01" t="3798" r="4326" b="7015"/>
          <a:stretch/>
        </p:blipFill>
        <p:spPr bwMode="auto">
          <a:xfrm>
            <a:off x="1991544" y="1695836"/>
            <a:ext cx="6136048" cy="4575123"/>
          </a:xfrm>
          <a:prstGeom prst="round2DiagRect">
            <a:avLst>
              <a:gd name="adj1" fmla="val 16667"/>
              <a:gd name="adj2" fmla="val 0"/>
            </a:avLst>
          </a:prstGeom>
          <a:ln w="88900" cap="sq">
            <a:solidFill>
              <a:srgbClr val="FFFFFF"/>
            </a:solidFill>
            <a:miter lim="800000"/>
          </a:ln>
          <a:effectLst>
            <a:outerShdw blurRad="254000" sx="101000" sy="101000" algn="tl" rotWithShape="0">
              <a:srgbClr val="000000">
                <a:alpha val="85000"/>
              </a:srgbClr>
            </a:outerShdw>
          </a:effectLst>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15B31EC7-236A-482F-96A1-A7B6C72C2102}"/>
              </a:ext>
            </a:extLst>
          </p:cNvPr>
          <p:cNvSpPr>
            <a:spLocks noGrp="1" noChangeArrowheads="1"/>
          </p:cNvSpPr>
          <p:nvPr/>
        </p:nvSpPr>
        <p:spPr>
          <a:xfrm>
            <a:off x="0" y="0"/>
            <a:ext cx="12192000" cy="1169551"/>
          </a:xfrm>
          <a:prstGeom prst="rect">
            <a:avLst/>
          </a:prstGeom>
          <a:solidFill>
            <a:srgbClr val="093678"/>
          </a:solidFill>
        </p:spPr>
        <p:txBody>
          <a:bodyPr vert="horz" wrap="square" lIns="91440" tIns="228600" rIns="91440" bIns="32004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0"/>
            <a:r>
              <a:rPr lang="es-ES" sz="4000" b="1" dirty="0">
                <a:solidFill>
                  <a:schemeClr val="bg1"/>
                </a:solidFill>
              </a:rPr>
              <a:t>ARTICULACION DE RODILLA SANA</a:t>
            </a:r>
          </a:p>
        </p:txBody>
      </p:sp>
      <p:pic>
        <p:nvPicPr>
          <p:cNvPr id="8" name="Imagen 7">
            <a:extLst>
              <a:ext uri="{FF2B5EF4-FFF2-40B4-BE49-F238E27FC236}">
                <a16:creationId xmlns:a16="http://schemas.microsoft.com/office/drawing/2014/main" id="{912BA0F1-1596-439E-9191-AA703E770E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57713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7">
            <a:extLst>
              <a:ext uri="{FF2B5EF4-FFF2-40B4-BE49-F238E27FC236}">
                <a16:creationId xmlns:a16="http://schemas.microsoft.com/office/drawing/2014/main" id="{B80AB6A6-0130-4E70-B439-E94C51A3F0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00" t="6781" r="6688" b="11269"/>
          <a:stretch/>
        </p:blipFill>
        <p:spPr bwMode="auto">
          <a:xfrm>
            <a:off x="1487488" y="933923"/>
            <a:ext cx="6923839" cy="4990154"/>
          </a:xfrm>
          <a:prstGeom prst="round2DiagRect">
            <a:avLst>
              <a:gd name="adj1" fmla="val 16667"/>
              <a:gd name="adj2" fmla="val 0"/>
            </a:avLst>
          </a:prstGeom>
          <a:ln w="88900" cap="sq">
            <a:solidFill>
              <a:srgbClr val="FFFFFF"/>
            </a:solidFill>
            <a:miter lim="800000"/>
          </a:ln>
          <a:effectLst>
            <a:outerShdw blurRad="254000" sx="101000" sy="101000" algn="tl" rotWithShape="0">
              <a:srgbClr val="000000">
                <a:alpha val="85000"/>
              </a:srgbClr>
            </a:outerShdw>
          </a:effectLst>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2713107-2B9B-4BF7-8E12-8F31FEB7A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357442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artrosis degenerativa">
            <a:extLst>
              <a:ext uri="{FF2B5EF4-FFF2-40B4-BE49-F238E27FC236}">
                <a16:creationId xmlns:a16="http://schemas.microsoft.com/office/drawing/2014/main" id="{D654CADE-13D3-41C9-894F-F12352138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2" r="4714" b="21101"/>
          <a:stretch/>
        </p:blipFill>
        <p:spPr bwMode="auto">
          <a:xfrm>
            <a:off x="623392" y="548680"/>
            <a:ext cx="8496944" cy="541094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266CE358-ED55-46D3-8159-BDF7D30A2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258531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n para enfermedades del sistema locomotor">
            <a:extLst>
              <a:ext uri="{FF2B5EF4-FFF2-40B4-BE49-F238E27FC236}">
                <a16:creationId xmlns:a16="http://schemas.microsoft.com/office/drawing/2014/main" id="{3CF678ED-8866-43B4-8B70-AD0C97DFF0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41" r="2959" b="5201"/>
          <a:stretch/>
        </p:blipFill>
        <p:spPr bwMode="auto">
          <a:xfrm>
            <a:off x="1415480" y="499057"/>
            <a:ext cx="7102675" cy="60119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6875538-5B94-474A-B061-A0AE525EFC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142536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sultado de imagen para artroplastia de rodilla">
            <a:extLst>
              <a:ext uri="{FF2B5EF4-FFF2-40B4-BE49-F238E27FC236}">
                <a16:creationId xmlns:a16="http://schemas.microsoft.com/office/drawing/2014/main" id="{D24179A2-76A0-44B0-A300-B0FE46FC64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02"/>
          <a:stretch/>
        </p:blipFill>
        <p:spPr bwMode="auto">
          <a:xfrm>
            <a:off x="407368" y="621876"/>
            <a:ext cx="9144000" cy="56874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5E0E72C-1658-46C9-ACE6-4358376B9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330604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G078">
            <a:extLst>
              <a:ext uri="{FF2B5EF4-FFF2-40B4-BE49-F238E27FC236}">
                <a16:creationId xmlns:a16="http://schemas.microsoft.com/office/drawing/2014/main" id="{3530880A-38F4-4CEC-92AF-A31B39363A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53"/>
          <a:stretch/>
        </p:blipFill>
        <p:spPr bwMode="auto">
          <a:xfrm>
            <a:off x="2783632" y="476672"/>
            <a:ext cx="4893160" cy="5976664"/>
          </a:xfrm>
          <a:prstGeom prst="round2DiagRect">
            <a:avLst>
              <a:gd name="adj1" fmla="val 16667"/>
              <a:gd name="adj2" fmla="val 0"/>
            </a:avLst>
          </a:prstGeom>
          <a:ln w="88900" cap="sq">
            <a:solidFill>
              <a:srgbClr val="FFFFFF"/>
            </a:solidFill>
            <a:miter lim="800000"/>
          </a:ln>
          <a:effectLst>
            <a:outerShdw blurRad="254000" sx="101000" sy="101000" algn="tl" rotWithShape="0">
              <a:srgbClr val="000000">
                <a:alpha val="85000"/>
              </a:srgbClr>
            </a:outerShdw>
          </a:effectLst>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53E465B1-DAE0-4E4B-AC46-D1FC6A824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E2C0CFCC-83D0-454A-AD48-6969870EA8B9}"/>
              </a:ext>
            </a:extLst>
          </p:cNvPr>
          <p:cNvGrpSpPr/>
          <p:nvPr/>
        </p:nvGrpSpPr>
        <p:grpSpPr>
          <a:xfrm>
            <a:off x="839416" y="613931"/>
            <a:ext cx="8496944" cy="6167869"/>
            <a:chOff x="695400" y="360070"/>
            <a:chExt cx="8496944" cy="6167869"/>
          </a:xfrm>
        </p:grpSpPr>
        <p:pic>
          <p:nvPicPr>
            <p:cNvPr id="25602" name="Picture 2" descr="Imagen relacionada">
              <a:extLst>
                <a:ext uri="{FF2B5EF4-FFF2-40B4-BE49-F238E27FC236}">
                  <a16:creationId xmlns:a16="http://schemas.microsoft.com/office/drawing/2014/main" id="{FA78700D-97D6-464B-8747-A1BAD1D05D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66" t="5681" r="5619" b="7955"/>
            <a:stretch/>
          </p:blipFill>
          <p:spPr bwMode="auto">
            <a:xfrm>
              <a:off x="695400" y="360070"/>
              <a:ext cx="8474506" cy="613392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F3E77C61-236E-4F65-A27C-080B92100759}"/>
                </a:ext>
              </a:extLst>
            </p:cNvPr>
            <p:cNvSpPr/>
            <p:nvPr/>
          </p:nvSpPr>
          <p:spPr>
            <a:xfrm>
              <a:off x="8184232" y="6021288"/>
              <a:ext cx="1008112" cy="506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6" name="Imagen 5">
            <a:extLst>
              <a:ext uri="{FF2B5EF4-FFF2-40B4-BE49-F238E27FC236}">
                <a16:creationId xmlns:a16="http://schemas.microsoft.com/office/drawing/2014/main" id="{FF17F779-D938-41EB-8D20-FEBBCF2B7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305046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n relacionada">
            <a:extLst>
              <a:ext uri="{FF2B5EF4-FFF2-40B4-BE49-F238E27FC236}">
                <a16:creationId xmlns:a16="http://schemas.microsoft.com/office/drawing/2014/main" id="{7F1024D4-DFA0-4032-B55E-8173CE6B9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1628800"/>
            <a:ext cx="8698931" cy="4148183"/>
          </a:xfrm>
          <a:prstGeom prst="round2DiagRect">
            <a:avLst>
              <a:gd name="adj1" fmla="val 16667"/>
              <a:gd name="adj2" fmla="val 0"/>
            </a:avLst>
          </a:prstGeom>
          <a:ln w="88900" cap="sq">
            <a:solidFill>
              <a:srgbClr val="FFFFFF"/>
            </a:solidFill>
            <a:miter lim="800000"/>
          </a:ln>
          <a:effectLst>
            <a:outerShdw blurRad="254000" sx="101000" sy="101000" algn="tl" rotWithShape="0">
              <a:srgbClr val="000000">
                <a:alpha val="85000"/>
              </a:srgbClr>
            </a:outerShdw>
          </a:effectLst>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4DA384B2-741F-4BEE-9B07-A437773E6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307657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909D1C3-68A2-4DA1-83F8-83366F2CF202}"/>
              </a:ext>
            </a:extLst>
          </p:cNvPr>
          <p:cNvSpPr>
            <a:spLocks noGrp="1" noChangeArrowheads="1"/>
          </p:cNvSpPr>
          <p:nvPr/>
        </p:nvSpPr>
        <p:spPr>
          <a:xfrm>
            <a:off x="0" y="0"/>
            <a:ext cx="12192000" cy="1169551"/>
          </a:xfrm>
          <a:prstGeom prst="rect">
            <a:avLst/>
          </a:prstGeom>
          <a:solidFill>
            <a:srgbClr val="093678"/>
          </a:solidFill>
        </p:spPr>
        <p:txBody>
          <a:bodyPr vert="horz" wrap="square" lIns="91440" tIns="228600" rIns="91440" bIns="32004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0"/>
            <a:r>
              <a:rPr lang="es-ES" sz="4000" b="1" dirty="0">
                <a:solidFill>
                  <a:schemeClr val="bg1"/>
                </a:solidFill>
              </a:rPr>
              <a:t>VERTEBRA SANA</a:t>
            </a:r>
          </a:p>
        </p:txBody>
      </p:sp>
      <p:pic>
        <p:nvPicPr>
          <p:cNvPr id="3" name="Imagen 2">
            <a:extLst>
              <a:ext uri="{FF2B5EF4-FFF2-40B4-BE49-F238E27FC236}">
                <a16:creationId xmlns:a16="http://schemas.microsoft.com/office/drawing/2014/main" id="{C6848DA4-C24C-4121-9552-1D06C5D1F224}"/>
              </a:ext>
            </a:extLst>
          </p:cNvPr>
          <p:cNvPicPr>
            <a:picLocks noChangeAspect="1"/>
          </p:cNvPicPr>
          <p:nvPr/>
        </p:nvPicPr>
        <p:blipFill rotWithShape="1">
          <a:blip r:embed="rId3"/>
          <a:srcRect l="5430" t="7217" r="3339" b="55272"/>
          <a:stretch/>
        </p:blipFill>
        <p:spPr>
          <a:xfrm>
            <a:off x="1314669" y="1370890"/>
            <a:ext cx="6653539" cy="5514494"/>
          </a:xfrm>
          <a:prstGeom prst="rect">
            <a:avLst/>
          </a:prstGeom>
        </p:spPr>
      </p:pic>
      <p:pic>
        <p:nvPicPr>
          <p:cNvPr id="9" name="Imagen 8">
            <a:extLst>
              <a:ext uri="{FF2B5EF4-FFF2-40B4-BE49-F238E27FC236}">
                <a16:creationId xmlns:a16="http://schemas.microsoft.com/office/drawing/2014/main" id="{912F458B-DB5C-4382-8FF6-9138CB4C6C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321420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482E10C-221C-4B01-B17F-B2E424329F68}"/>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t="2475" r="1333" b="8191"/>
          <a:stretch/>
        </p:blipFill>
        <p:spPr>
          <a:xfrm>
            <a:off x="1343472" y="980728"/>
            <a:ext cx="4191510" cy="4320480"/>
          </a:xfrm>
          <a:prstGeom prst="rect">
            <a:avLst/>
          </a:prstGeom>
        </p:spPr>
      </p:pic>
      <p:sp>
        <p:nvSpPr>
          <p:cNvPr id="2" name="Título 1">
            <a:extLst>
              <a:ext uri="{FF2B5EF4-FFF2-40B4-BE49-F238E27FC236}">
                <a16:creationId xmlns:a16="http://schemas.microsoft.com/office/drawing/2014/main" id="{C6483DE6-36C8-4BBF-9ED0-1D995A984873}"/>
              </a:ext>
            </a:extLst>
          </p:cNvPr>
          <p:cNvSpPr>
            <a:spLocks noGrp="1"/>
          </p:cNvSpPr>
          <p:nvPr>
            <p:ph type="ctrTitle"/>
          </p:nvPr>
        </p:nvSpPr>
        <p:spPr>
          <a:xfrm>
            <a:off x="1507067" y="2404534"/>
            <a:ext cx="7766936" cy="1646302"/>
          </a:xfrm>
        </p:spPr>
        <p:txBody>
          <a:bodyPr/>
          <a:lstStyle/>
          <a:p>
            <a:r>
              <a:rPr lang="es-ES" dirty="0"/>
              <a:t>Osteoartritis</a:t>
            </a:r>
            <a:br>
              <a:rPr lang="es-ES" dirty="0"/>
            </a:br>
            <a:r>
              <a:rPr lang="es-ES" dirty="0"/>
              <a:t>y desgaste</a:t>
            </a:r>
          </a:p>
        </p:txBody>
      </p:sp>
      <p:sp>
        <p:nvSpPr>
          <p:cNvPr id="3" name="Subtítulo 2">
            <a:extLst>
              <a:ext uri="{FF2B5EF4-FFF2-40B4-BE49-F238E27FC236}">
                <a16:creationId xmlns:a16="http://schemas.microsoft.com/office/drawing/2014/main" id="{F18E8830-0E53-4B83-B635-C1ADE101AA57}"/>
              </a:ext>
            </a:extLst>
          </p:cNvPr>
          <p:cNvSpPr>
            <a:spLocks noGrp="1"/>
          </p:cNvSpPr>
          <p:nvPr>
            <p:ph type="subTitle" idx="1"/>
          </p:nvPr>
        </p:nvSpPr>
        <p:spPr/>
        <p:txBody>
          <a:bodyPr/>
          <a:lstStyle/>
          <a:p>
            <a:r>
              <a:rPr lang="es-ES" dirty="0"/>
              <a:t>CONFERENCIA 9</a:t>
            </a:r>
          </a:p>
        </p:txBody>
      </p:sp>
      <p:pic>
        <p:nvPicPr>
          <p:cNvPr id="6" name="Imagen 5">
            <a:extLst>
              <a:ext uri="{FF2B5EF4-FFF2-40B4-BE49-F238E27FC236}">
                <a16:creationId xmlns:a16="http://schemas.microsoft.com/office/drawing/2014/main" id="{996FB060-8CE3-4E1F-B29E-F94558BDF6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
        <p:nvSpPr>
          <p:cNvPr id="7" name="Rectángulo 6">
            <a:extLst>
              <a:ext uri="{FF2B5EF4-FFF2-40B4-BE49-F238E27FC236}">
                <a16:creationId xmlns:a16="http://schemas.microsoft.com/office/drawing/2014/main" id="{94D40EF0-2422-4F9B-AFEA-49FD74537FF5}"/>
              </a:ext>
            </a:extLst>
          </p:cNvPr>
          <p:cNvSpPr/>
          <p:nvPr/>
        </p:nvSpPr>
        <p:spPr>
          <a:xfrm>
            <a:off x="547686" y="5869033"/>
            <a:ext cx="4469493" cy="743280"/>
          </a:xfrm>
          <a:prstGeom prst="rect">
            <a:avLst/>
          </a:prstGeom>
        </p:spPr>
        <p:txBody>
          <a:bodyPr wrap="none">
            <a:spAutoFit/>
          </a:bodyPr>
          <a:lstStyle/>
          <a:p>
            <a:pPr>
              <a:spcBef>
                <a:spcPct val="20000"/>
              </a:spcBef>
              <a:spcAft>
                <a:spcPct val="15000"/>
              </a:spcAft>
              <a:tabLst>
                <a:tab pos="341313" algn="l"/>
              </a:tabLst>
            </a:pPr>
            <a:r>
              <a:rPr lang="en-CA" b="1" dirty="0" err="1">
                <a:solidFill>
                  <a:srgbClr val="093678"/>
                </a:solidFill>
                <a:latin typeface="Verdana" pitchFamily="34" charset="0"/>
              </a:rPr>
              <a:t>Presenta</a:t>
            </a:r>
            <a:r>
              <a:rPr lang="en-CA" b="1" dirty="0">
                <a:solidFill>
                  <a:srgbClr val="093678"/>
                </a:solidFill>
                <a:latin typeface="Verdana" pitchFamily="34" charset="0"/>
              </a:rPr>
              <a:t>: Morris Lowe, BScN, RN</a:t>
            </a:r>
          </a:p>
          <a:p>
            <a:pPr>
              <a:spcBef>
                <a:spcPct val="20000"/>
              </a:spcBef>
              <a:spcAft>
                <a:spcPct val="15000"/>
              </a:spcAft>
              <a:tabLst>
                <a:tab pos="341313" algn="l"/>
              </a:tabLst>
            </a:pPr>
            <a:r>
              <a:rPr lang="es-ES" b="1" dirty="0">
                <a:solidFill>
                  <a:srgbClr val="093678"/>
                </a:solidFill>
                <a:latin typeface="Verdana" pitchFamily="34" charset="0"/>
              </a:rPr>
              <a:t>Expone: Dr. Alonso Vega</a:t>
            </a:r>
            <a:endParaRPr lang="en-CA" b="1" dirty="0">
              <a:solidFill>
                <a:srgbClr val="093678"/>
              </a:solidFill>
              <a:latin typeface="Univers Condensed" pitchFamily="34" charset="0"/>
            </a:endParaRPr>
          </a:p>
        </p:txBody>
      </p:sp>
    </p:spTree>
    <p:extLst>
      <p:ext uri="{BB962C8B-B14F-4D97-AF65-F5344CB8AC3E}">
        <p14:creationId xmlns:p14="http://schemas.microsoft.com/office/powerpoint/2010/main" val="94466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5414C64-EDCE-446E-BCCA-656382F52D23}"/>
              </a:ext>
            </a:extLst>
          </p:cNvPr>
          <p:cNvSpPr>
            <a:spLocks noGrp="1" noChangeArrowheads="1"/>
          </p:cNvSpPr>
          <p:nvPr/>
        </p:nvSpPr>
        <p:spPr>
          <a:xfrm>
            <a:off x="0" y="0"/>
            <a:ext cx="12192000" cy="1169551"/>
          </a:xfrm>
          <a:prstGeom prst="rect">
            <a:avLst/>
          </a:prstGeom>
          <a:solidFill>
            <a:srgbClr val="093678"/>
          </a:solidFill>
        </p:spPr>
        <p:txBody>
          <a:bodyPr vert="horz" wrap="square" lIns="91440" tIns="228600" rIns="91440" bIns="32004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0"/>
            <a:r>
              <a:rPr lang="es-ES" sz="4000" b="1" dirty="0">
                <a:solidFill>
                  <a:schemeClr val="bg1"/>
                </a:solidFill>
              </a:rPr>
              <a:t>ARTROSIS EN VERTEBRAS</a:t>
            </a:r>
          </a:p>
        </p:txBody>
      </p:sp>
      <p:pic>
        <p:nvPicPr>
          <p:cNvPr id="9" name="Imagen 8">
            <a:extLst>
              <a:ext uri="{FF2B5EF4-FFF2-40B4-BE49-F238E27FC236}">
                <a16:creationId xmlns:a16="http://schemas.microsoft.com/office/drawing/2014/main" id="{BCBC2CB2-BC46-445C-8FE5-CA28FB43F040}"/>
              </a:ext>
            </a:extLst>
          </p:cNvPr>
          <p:cNvPicPr>
            <a:picLocks noChangeAspect="1"/>
          </p:cNvPicPr>
          <p:nvPr/>
        </p:nvPicPr>
        <p:blipFill rotWithShape="1">
          <a:blip r:embed="rId3"/>
          <a:srcRect l="5431" t="53807" r="6597" b="8713"/>
          <a:stretch/>
        </p:blipFill>
        <p:spPr>
          <a:xfrm>
            <a:off x="1631504" y="1348118"/>
            <a:ext cx="6415913" cy="5509882"/>
          </a:xfrm>
          <a:prstGeom prst="rect">
            <a:avLst/>
          </a:prstGeom>
        </p:spPr>
      </p:pic>
      <p:pic>
        <p:nvPicPr>
          <p:cNvPr id="10" name="Imagen 9">
            <a:extLst>
              <a:ext uri="{FF2B5EF4-FFF2-40B4-BE49-F238E27FC236}">
                <a16:creationId xmlns:a16="http://schemas.microsoft.com/office/drawing/2014/main" id="{9E4337A8-D86E-4221-9092-88981757AB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429173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rma libre: forma 6">
            <a:extLst>
              <a:ext uri="{FF2B5EF4-FFF2-40B4-BE49-F238E27FC236}">
                <a16:creationId xmlns:a16="http://schemas.microsoft.com/office/drawing/2014/main" id="{C20A65C6-12CB-4542-8BD5-013F3E0E24C0}"/>
              </a:ext>
            </a:extLst>
          </p:cNvPr>
          <p:cNvSpPr/>
          <p:nvPr/>
        </p:nvSpPr>
        <p:spPr>
          <a:xfrm>
            <a:off x="839416" y="1332517"/>
            <a:ext cx="8352928" cy="1970127"/>
          </a:xfrm>
          <a:custGeom>
            <a:avLst/>
            <a:gdLst>
              <a:gd name="connsiteX0" fmla="*/ 0 w 7772400"/>
              <a:gd name="connsiteY0" fmla="*/ 349421 h 2096484"/>
              <a:gd name="connsiteX1" fmla="*/ 349421 w 7772400"/>
              <a:gd name="connsiteY1" fmla="*/ 0 h 2096484"/>
              <a:gd name="connsiteX2" fmla="*/ 7422979 w 7772400"/>
              <a:gd name="connsiteY2" fmla="*/ 0 h 2096484"/>
              <a:gd name="connsiteX3" fmla="*/ 7772400 w 7772400"/>
              <a:gd name="connsiteY3" fmla="*/ 349421 h 2096484"/>
              <a:gd name="connsiteX4" fmla="*/ 7772400 w 7772400"/>
              <a:gd name="connsiteY4" fmla="*/ 1747063 h 2096484"/>
              <a:gd name="connsiteX5" fmla="*/ 7422979 w 7772400"/>
              <a:gd name="connsiteY5" fmla="*/ 2096484 h 2096484"/>
              <a:gd name="connsiteX6" fmla="*/ 349421 w 7772400"/>
              <a:gd name="connsiteY6" fmla="*/ 2096484 h 2096484"/>
              <a:gd name="connsiteX7" fmla="*/ 0 w 7772400"/>
              <a:gd name="connsiteY7" fmla="*/ 1747063 h 2096484"/>
              <a:gd name="connsiteX8" fmla="*/ 0 w 7772400"/>
              <a:gd name="connsiteY8" fmla="*/ 349421 h 209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0" h="2096484">
                <a:moveTo>
                  <a:pt x="0" y="349421"/>
                </a:moveTo>
                <a:cubicBezTo>
                  <a:pt x="0" y="156441"/>
                  <a:pt x="156441" y="0"/>
                  <a:pt x="349421" y="0"/>
                </a:cubicBezTo>
                <a:lnTo>
                  <a:pt x="7422979" y="0"/>
                </a:lnTo>
                <a:cubicBezTo>
                  <a:pt x="7615959" y="0"/>
                  <a:pt x="7772400" y="156441"/>
                  <a:pt x="7772400" y="349421"/>
                </a:cubicBezTo>
                <a:lnTo>
                  <a:pt x="7772400" y="1747063"/>
                </a:lnTo>
                <a:cubicBezTo>
                  <a:pt x="7772400" y="1940043"/>
                  <a:pt x="7615959" y="2096484"/>
                  <a:pt x="7422979" y="2096484"/>
                </a:cubicBezTo>
                <a:lnTo>
                  <a:pt x="349421" y="2096484"/>
                </a:lnTo>
                <a:cubicBezTo>
                  <a:pt x="156441" y="2096484"/>
                  <a:pt x="0" y="1940043"/>
                  <a:pt x="0" y="1747063"/>
                </a:cubicBezTo>
                <a:lnTo>
                  <a:pt x="0" y="349421"/>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3782" tIns="193782" rIns="193782" bIns="193782" numCol="1" spcCol="1270" anchor="ctr" anchorCtr="0">
            <a:noAutofit/>
          </a:bodyPr>
          <a:lstStyle/>
          <a:p>
            <a:pPr marL="0" lvl="0" indent="0" algn="ctr" defTabSz="1066800">
              <a:lnSpc>
                <a:spcPct val="90000"/>
              </a:lnSpc>
              <a:spcBef>
                <a:spcPct val="0"/>
              </a:spcBef>
              <a:spcAft>
                <a:spcPct val="35000"/>
              </a:spcAft>
              <a:buNone/>
            </a:pPr>
            <a:r>
              <a:rPr lang="es-CR" sz="2400" kern="1200" dirty="0"/>
              <a:t>Aminosacárido, que actúa como sustrato en la biosíntesis de cadenas de glucosaminoglicanos y por ende en la producción de </a:t>
            </a:r>
            <a:r>
              <a:rPr lang="es-CR" sz="2400" kern="1200" dirty="0" err="1"/>
              <a:t>agrecanos</a:t>
            </a:r>
            <a:r>
              <a:rPr lang="es-CR" sz="2400" kern="1200" dirty="0"/>
              <a:t> y otros proteoglicanos y cartílago.</a:t>
            </a:r>
          </a:p>
        </p:txBody>
      </p:sp>
      <p:sp>
        <p:nvSpPr>
          <p:cNvPr id="8" name="Forma libre: forma 7">
            <a:extLst>
              <a:ext uri="{FF2B5EF4-FFF2-40B4-BE49-F238E27FC236}">
                <a16:creationId xmlns:a16="http://schemas.microsoft.com/office/drawing/2014/main" id="{84ACFA19-B8BB-49BF-BD23-0455721312F2}"/>
              </a:ext>
            </a:extLst>
          </p:cNvPr>
          <p:cNvSpPr/>
          <p:nvPr/>
        </p:nvSpPr>
        <p:spPr>
          <a:xfrm>
            <a:off x="839416" y="3429000"/>
            <a:ext cx="8352928" cy="1302172"/>
          </a:xfrm>
          <a:custGeom>
            <a:avLst/>
            <a:gdLst>
              <a:gd name="connsiteX0" fmla="*/ 0 w 7772400"/>
              <a:gd name="connsiteY0" fmla="*/ 163724 h 982323"/>
              <a:gd name="connsiteX1" fmla="*/ 163724 w 7772400"/>
              <a:gd name="connsiteY1" fmla="*/ 0 h 982323"/>
              <a:gd name="connsiteX2" fmla="*/ 7608676 w 7772400"/>
              <a:gd name="connsiteY2" fmla="*/ 0 h 982323"/>
              <a:gd name="connsiteX3" fmla="*/ 7772400 w 7772400"/>
              <a:gd name="connsiteY3" fmla="*/ 163724 h 982323"/>
              <a:gd name="connsiteX4" fmla="*/ 7772400 w 7772400"/>
              <a:gd name="connsiteY4" fmla="*/ 818599 h 982323"/>
              <a:gd name="connsiteX5" fmla="*/ 7608676 w 7772400"/>
              <a:gd name="connsiteY5" fmla="*/ 982323 h 982323"/>
              <a:gd name="connsiteX6" fmla="*/ 163724 w 7772400"/>
              <a:gd name="connsiteY6" fmla="*/ 982323 h 982323"/>
              <a:gd name="connsiteX7" fmla="*/ 0 w 7772400"/>
              <a:gd name="connsiteY7" fmla="*/ 818599 h 982323"/>
              <a:gd name="connsiteX8" fmla="*/ 0 w 7772400"/>
              <a:gd name="connsiteY8" fmla="*/ 163724 h 98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0" h="982323">
                <a:moveTo>
                  <a:pt x="0" y="163724"/>
                </a:moveTo>
                <a:cubicBezTo>
                  <a:pt x="0" y="73302"/>
                  <a:pt x="73302" y="0"/>
                  <a:pt x="163724" y="0"/>
                </a:cubicBezTo>
                <a:lnTo>
                  <a:pt x="7608676" y="0"/>
                </a:lnTo>
                <a:cubicBezTo>
                  <a:pt x="7699098" y="0"/>
                  <a:pt x="7772400" y="73302"/>
                  <a:pt x="7772400" y="163724"/>
                </a:cubicBezTo>
                <a:lnTo>
                  <a:pt x="7772400" y="818599"/>
                </a:lnTo>
                <a:cubicBezTo>
                  <a:pt x="7772400" y="909021"/>
                  <a:pt x="7699098" y="982323"/>
                  <a:pt x="7608676" y="982323"/>
                </a:cubicBezTo>
                <a:lnTo>
                  <a:pt x="163724" y="982323"/>
                </a:lnTo>
                <a:cubicBezTo>
                  <a:pt x="73302" y="982323"/>
                  <a:pt x="0" y="909021"/>
                  <a:pt x="0" y="818599"/>
                </a:cubicBezTo>
                <a:lnTo>
                  <a:pt x="0" y="163724"/>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65760"/>
              <a:satOff val="0"/>
              <a:lumOff val="-2549"/>
              <a:alphaOff val="0"/>
            </a:schemeClr>
          </a:fillRef>
          <a:effectRef idx="2">
            <a:schemeClr val="accent5">
              <a:hueOff val="-965760"/>
              <a:satOff val="0"/>
              <a:lumOff val="-2549"/>
              <a:alphaOff val="0"/>
            </a:schemeClr>
          </a:effectRef>
          <a:fontRef idx="minor">
            <a:schemeClr val="lt1"/>
          </a:fontRef>
        </p:style>
        <p:txBody>
          <a:bodyPr spcFirstLastPara="0" vert="horz" wrap="square" lIns="139393" tIns="139393" rIns="139393" bIns="139393" numCol="1" spcCol="1270" anchor="ctr" anchorCtr="0">
            <a:noAutofit/>
          </a:bodyPr>
          <a:lstStyle/>
          <a:p>
            <a:pPr marL="0" lvl="0" indent="0" algn="ctr" defTabSz="1066800">
              <a:lnSpc>
                <a:spcPct val="90000"/>
              </a:lnSpc>
              <a:spcBef>
                <a:spcPct val="0"/>
              </a:spcBef>
              <a:spcAft>
                <a:spcPct val="35000"/>
              </a:spcAft>
              <a:buNone/>
            </a:pPr>
            <a:r>
              <a:rPr lang="es-CR" sz="2400" kern="1200" dirty="0"/>
              <a:t>GS aumenta la expresión de </a:t>
            </a:r>
            <a:r>
              <a:rPr lang="es-CR" sz="2400" kern="1200" dirty="0" err="1"/>
              <a:t>agrecanos</a:t>
            </a:r>
            <a:r>
              <a:rPr lang="es-CR" sz="2400" kern="1200" dirty="0"/>
              <a:t>, y además disminuye la expresión en la matriz de metaloproteinasas.</a:t>
            </a:r>
          </a:p>
        </p:txBody>
      </p:sp>
      <p:sp>
        <p:nvSpPr>
          <p:cNvPr id="9" name="Forma libre: forma 8">
            <a:extLst>
              <a:ext uri="{FF2B5EF4-FFF2-40B4-BE49-F238E27FC236}">
                <a16:creationId xmlns:a16="http://schemas.microsoft.com/office/drawing/2014/main" id="{7C53E278-4A84-4670-8338-BDAB83334421}"/>
              </a:ext>
            </a:extLst>
          </p:cNvPr>
          <p:cNvSpPr/>
          <p:nvPr/>
        </p:nvSpPr>
        <p:spPr>
          <a:xfrm>
            <a:off x="839416" y="4869160"/>
            <a:ext cx="8352928" cy="1757837"/>
          </a:xfrm>
          <a:custGeom>
            <a:avLst/>
            <a:gdLst>
              <a:gd name="connsiteX0" fmla="*/ 0 w 7772400"/>
              <a:gd name="connsiteY0" fmla="*/ 164804 h 988802"/>
              <a:gd name="connsiteX1" fmla="*/ 164804 w 7772400"/>
              <a:gd name="connsiteY1" fmla="*/ 0 h 988802"/>
              <a:gd name="connsiteX2" fmla="*/ 7607596 w 7772400"/>
              <a:gd name="connsiteY2" fmla="*/ 0 h 988802"/>
              <a:gd name="connsiteX3" fmla="*/ 7772400 w 7772400"/>
              <a:gd name="connsiteY3" fmla="*/ 164804 h 988802"/>
              <a:gd name="connsiteX4" fmla="*/ 7772400 w 7772400"/>
              <a:gd name="connsiteY4" fmla="*/ 823998 h 988802"/>
              <a:gd name="connsiteX5" fmla="*/ 7607596 w 7772400"/>
              <a:gd name="connsiteY5" fmla="*/ 988802 h 988802"/>
              <a:gd name="connsiteX6" fmla="*/ 164804 w 7772400"/>
              <a:gd name="connsiteY6" fmla="*/ 988802 h 988802"/>
              <a:gd name="connsiteX7" fmla="*/ 0 w 7772400"/>
              <a:gd name="connsiteY7" fmla="*/ 823998 h 988802"/>
              <a:gd name="connsiteX8" fmla="*/ 0 w 7772400"/>
              <a:gd name="connsiteY8" fmla="*/ 164804 h 9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0" h="988802">
                <a:moveTo>
                  <a:pt x="0" y="164804"/>
                </a:moveTo>
                <a:cubicBezTo>
                  <a:pt x="0" y="73785"/>
                  <a:pt x="73785" y="0"/>
                  <a:pt x="164804" y="0"/>
                </a:cubicBezTo>
                <a:lnTo>
                  <a:pt x="7607596" y="0"/>
                </a:lnTo>
                <a:cubicBezTo>
                  <a:pt x="7698615" y="0"/>
                  <a:pt x="7772400" y="73785"/>
                  <a:pt x="7772400" y="164804"/>
                </a:cubicBezTo>
                <a:lnTo>
                  <a:pt x="7772400" y="823998"/>
                </a:lnTo>
                <a:cubicBezTo>
                  <a:pt x="7772400" y="915017"/>
                  <a:pt x="7698615" y="988802"/>
                  <a:pt x="7607596" y="988802"/>
                </a:cubicBezTo>
                <a:lnTo>
                  <a:pt x="164804" y="988802"/>
                </a:lnTo>
                <a:cubicBezTo>
                  <a:pt x="73785" y="988802"/>
                  <a:pt x="0" y="915017"/>
                  <a:pt x="0" y="823998"/>
                </a:cubicBezTo>
                <a:lnTo>
                  <a:pt x="0" y="164804"/>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31520"/>
              <a:satOff val="0"/>
              <a:lumOff val="-5098"/>
              <a:alphaOff val="0"/>
            </a:schemeClr>
          </a:fillRef>
          <a:effectRef idx="2">
            <a:schemeClr val="accent5">
              <a:hueOff val="-1931520"/>
              <a:satOff val="0"/>
              <a:lumOff val="-5098"/>
              <a:alphaOff val="0"/>
            </a:schemeClr>
          </a:effectRef>
          <a:fontRef idx="minor">
            <a:schemeClr val="lt1"/>
          </a:fontRef>
        </p:style>
        <p:txBody>
          <a:bodyPr spcFirstLastPara="0" vert="horz" wrap="square" lIns="139709" tIns="139709" rIns="139709" bIns="139709" numCol="1" spcCol="1270" anchor="ctr" anchorCtr="0">
            <a:noAutofit/>
          </a:bodyPr>
          <a:lstStyle/>
          <a:p>
            <a:pPr marL="0" lvl="0" indent="0" algn="ctr" defTabSz="1066800">
              <a:lnSpc>
                <a:spcPct val="90000"/>
              </a:lnSpc>
              <a:spcBef>
                <a:spcPct val="0"/>
              </a:spcBef>
              <a:spcAft>
                <a:spcPct val="35000"/>
              </a:spcAft>
              <a:buNone/>
            </a:pPr>
            <a:r>
              <a:rPr lang="es-CR" sz="2400" kern="1200" dirty="0"/>
              <a:t>Los estudios sugieren que GS puede ser beneficiosa en OA, debido a sus efectos en el balance entre síntesis y degradación del cartílago y en la función del cartílago articular.</a:t>
            </a:r>
          </a:p>
        </p:txBody>
      </p:sp>
      <p:sp>
        <p:nvSpPr>
          <p:cNvPr id="6" name="Rectangle 2">
            <a:extLst>
              <a:ext uri="{FF2B5EF4-FFF2-40B4-BE49-F238E27FC236}">
                <a16:creationId xmlns:a16="http://schemas.microsoft.com/office/drawing/2014/main" id="{EA99DBB1-A204-4A59-8CB2-52F0233E7F72}"/>
              </a:ext>
            </a:extLst>
          </p:cNvPr>
          <p:cNvSpPr>
            <a:spLocks noGrp="1" noChangeArrowheads="1"/>
          </p:cNvSpPr>
          <p:nvPr/>
        </p:nvSpPr>
        <p:spPr>
          <a:xfrm>
            <a:off x="0" y="0"/>
            <a:ext cx="12192000" cy="1169551"/>
          </a:xfrm>
          <a:prstGeom prst="rect">
            <a:avLst/>
          </a:prstGeom>
          <a:solidFill>
            <a:srgbClr val="093678"/>
          </a:solidFill>
        </p:spPr>
        <p:txBody>
          <a:bodyPr vert="horz" wrap="square" lIns="91440" tIns="228600" rIns="91440" bIns="32004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0"/>
            <a:r>
              <a:rPr lang="es-ES" sz="4000" b="1" dirty="0">
                <a:solidFill>
                  <a:schemeClr val="bg1"/>
                </a:solidFill>
              </a:rPr>
              <a:t>Sulfato de glucosamina</a:t>
            </a:r>
          </a:p>
        </p:txBody>
      </p:sp>
      <p:pic>
        <p:nvPicPr>
          <p:cNvPr id="10" name="Imagen 9">
            <a:extLst>
              <a:ext uri="{FF2B5EF4-FFF2-40B4-BE49-F238E27FC236}">
                <a16:creationId xmlns:a16="http://schemas.microsoft.com/office/drawing/2014/main" id="{3412D10B-A2C9-42DB-839D-26A8AFCD1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B123311B-0643-495E-9555-AF75093567E4}"/>
              </a:ext>
            </a:extLst>
          </p:cNvPr>
          <p:cNvSpPr/>
          <p:nvPr/>
        </p:nvSpPr>
        <p:spPr>
          <a:xfrm>
            <a:off x="911424" y="1340768"/>
            <a:ext cx="7772400" cy="933858"/>
          </a:xfrm>
          <a:custGeom>
            <a:avLst/>
            <a:gdLst>
              <a:gd name="connsiteX0" fmla="*/ 0 w 7772400"/>
              <a:gd name="connsiteY0" fmla="*/ 192149 h 1152870"/>
              <a:gd name="connsiteX1" fmla="*/ 192149 w 7772400"/>
              <a:gd name="connsiteY1" fmla="*/ 0 h 1152870"/>
              <a:gd name="connsiteX2" fmla="*/ 7580251 w 7772400"/>
              <a:gd name="connsiteY2" fmla="*/ 0 h 1152870"/>
              <a:gd name="connsiteX3" fmla="*/ 7772400 w 7772400"/>
              <a:gd name="connsiteY3" fmla="*/ 192149 h 1152870"/>
              <a:gd name="connsiteX4" fmla="*/ 7772400 w 7772400"/>
              <a:gd name="connsiteY4" fmla="*/ 960721 h 1152870"/>
              <a:gd name="connsiteX5" fmla="*/ 7580251 w 7772400"/>
              <a:gd name="connsiteY5" fmla="*/ 1152870 h 1152870"/>
              <a:gd name="connsiteX6" fmla="*/ 192149 w 7772400"/>
              <a:gd name="connsiteY6" fmla="*/ 1152870 h 1152870"/>
              <a:gd name="connsiteX7" fmla="*/ 0 w 7772400"/>
              <a:gd name="connsiteY7" fmla="*/ 960721 h 1152870"/>
              <a:gd name="connsiteX8" fmla="*/ 0 w 7772400"/>
              <a:gd name="connsiteY8" fmla="*/ 192149 h 115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0" h="1152870">
                <a:moveTo>
                  <a:pt x="0" y="192149"/>
                </a:moveTo>
                <a:cubicBezTo>
                  <a:pt x="0" y="86028"/>
                  <a:pt x="86028" y="0"/>
                  <a:pt x="192149" y="0"/>
                </a:cubicBezTo>
                <a:lnTo>
                  <a:pt x="7580251" y="0"/>
                </a:lnTo>
                <a:cubicBezTo>
                  <a:pt x="7686372" y="0"/>
                  <a:pt x="7772400" y="86028"/>
                  <a:pt x="7772400" y="192149"/>
                </a:cubicBezTo>
                <a:lnTo>
                  <a:pt x="7772400" y="960721"/>
                </a:lnTo>
                <a:cubicBezTo>
                  <a:pt x="7772400" y="1066842"/>
                  <a:pt x="7686372" y="1152870"/>
                  <a:pt x="7580251" y="1152870"/>
                </a:cubicBezTo>
                <a:lnTo>
                  <a:pt x="192149" y="1152870"/>
                </a:lnTo>
                <a:cubicBezTo>
                  <a:pt x="86028" y="1152870"/>
                  <a:pt x="0" y="1066842"/>
                  <a:pt x="0" y="960721"/>
                </a:cubicBezTo>
                <a:lnTo>
                  <a:pt x="0" y="19214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52000" tIns="109618" rIns="109618" bIns="109618" numCol="1" spcCol="1270" anchor="ctr" anchorCtr="0">
            <a:noAutofit/>
          </a:bodyPr>
          <a:lstStyle/>
          <a:p>
            <a:pPr marL="0" lvl="0" indent="0" algn="l" defTabSz="622300">
              <a:spcBef>
                <a:spcPct val="0"/>
              </a:spcBef>
              <a:spcAft>
                <a:spcPct val="35000"/>
              </a:spcAft>
              <a:buNone/>
            </a:pPr>
            <a:r>
              <a:rPr lang="es-CR" sz="2000" kern="1200" dirty="0"/>
              <a:t>En estudios clínicos controlados contra placebo, se demuestra mejoría significativa del dolor y la función (EVA)(1993)</a:t>
            </a:r>
          </a:p>
        </p:txBody>
      </p:sp>
      <p:sp>
        <p:nvSpPr>
          <p:cNvPr id="10" name="Forma libre: forma 9">
            <a:extLst>
              <a:ext uri="{FF2B5EF4-FFF2-40B4-BE49-F238E27FC236}">
                <a16:creationId xmlns:a16="http://schemas.microsoft.com/office/drawing/2014/main" id="{26C56D26-EBE3-4A66-9894-2E34330B2DBD}"/>
              </a:ext>
            </a:extLst>
          </p:cNvPr>
          <p:cNvSpPr/>
          <p:nvPr/>
        </p:nvSpPr>
        <p:spPr>
          <a:xfrm>
            <a:off x="911424" y="2351126"/>
            <a:ext cx="7772400" cy="933858"/>
          </a:xfrm>
          <a:custGeom>
            <a:avLst/>
            <a:gdLst>
              <a:gd name="connsiteX0" fmla="*/ 0 w 7772400"/>
              <a:gd name="connsiteY0" fmla="*/ 192149 h 1152870"/>
              <a:gd name="connsiteX1" fmla="*/ 192149 w 7772400"/>
              <a:gd name="connsiteY1" fmla="*/ 0 h 1152870"/>
              <a:gd name="connsiteX2" fmla="*/ 7580251 w 7772400"/>
              <a:gd name="connsiteY2" fmla="*/ 0 h 1152870"/>
              <a:gd name="connsiteX3" fmla="*/ 7772400 w 7772400"/>
              <a:gd name="connsiteY3" fmla="*/ 192149 h 1152870"/>
              <a:gd name="connsiteX4" fmla="*/ 7772400 w 7772400"/>
              <a:gd name="connsiteY4" fmla="*/ 960721 h 1152870"/>
              <a:gd name="connsiteX5" fmla="*/ 7580251 w 7772400"/>
              <a:gd name="connsiteY5" fmla="*/ 1152870 h 1152870"/>
              <a:gd name="connsiteX6" fmla="*/ 192149 w 7772400"/>
              <a:gd name="connsiteY6" fmla="*/ 1152870 h 1152870"/>
              <a:gd name="connsiteX7" fmla="*/ 0 w 7772400"/>
              <a:gd name="connsiteY7" fmla="*/ 960721 h 1152870"/>
              <a:gd name="connsiteX8" fmla="*/ 0 w 7772400"/>
              <a:gd name="connsiteY8" fmla="*/ 192149 h 115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0" h="1152870">
                <a:moveTo>
                  <a:pt x="0" y="192149"/>
                </a:moveTo>
                <a:cubicBezTo>
                  <a:pt x="0" y="86028"/>
                  <a:pt x="86028" y="0"/>
                  <a:pt x="192149" y="0"/>
                </a:cubicBezTo>
                <a:lnTo>
                  <a:pt x="7580251" y="0"/>
                </a:lnTo>
                <a:cubicBezTo>
                  <a:pt x="7686372" y="0"/>
                  <a:pt x="7772400" y="86028"/>
                  <a:pt x="7772400" y="192149"/>
                </a:cubicBezTo>
                <a:lnTo>
                  <a:pt x="7772400" y="960721"/>
                </a:lnTo>
                <a:cubicBezTo>
                  <a:pt x="7772400" y="1066842"/>
                  <a:pt x="7686372" y="1152870"/>
                  <a:pt x="7580251" y="1152870"/>
                </a:cubicBezTo>
                <a:lnTo>
                  <a:pt x="192149" y="1152870"/>
                </a:lnTo>
                <a:cubicBezTo>
                  <a:pt x="86028" y="1152870"/>
                  <a:pt x="0" y="1066842"/>
                  <a:pt x="0" y="960721"/>
                </a:cubicBezTo>
                <a:lnTo>
                  <a:pt x="0" y="19214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43840"/>
              <a:satOff val="0"/>
              <a:lumOff val="-1699"/>
              <a:alphaOff val="0"/>
            </a:schemeClr>
          </a:fillRef>
          <a:effectRef idx="2">
            <a:schemeClr val="accent5">
              <a:hueOff val="-643840"/>
              <a:satOff val="0"/>
              <a:lumOff val="-1699"/>
              <a:alphaOff val="0"/>
            </a:schemeClr>
          </a:effectRef>
          <a:fontRef idx="minor">
            <a:schemeClr val="lt1"/>
          </a:fontRef>
        </p:style>
        <p:txBody>
          <a:bodyPr spcFirstLastPara="0" vert="horz" wrap="square" lIns="252000" tIns="109618" rIns="109618" bIns="109618" numCol="1" spcCol="1270" anchor="ctr" anchorCtr="0">
            <a:noAutofit/>
          </a:bodyPr>
          <a:lstStyle/>
          <a:p>
            <a:pPr marL="0" lvl="0" indent="0" algn="l" defTabSz="622300">
              <a:lnSpc>
                <a:spcPct val="90000"/>
              </a:lnSpc>
              <a:spcBef>
                <a:spcPct val="0"/>
              </a:spcBef>
              <a:spcAft>
                <a:spcPct val="35000"/>
              </a:spcAft>
              <a:buNone/>
            </a:pPr>
            <a:r>
              <a:rPr lang="es-CR" sz="2000" kern="1200" dirty="0"/>
              <a:t>Los efectos adversos fueron menores con GS (8% vs 35%) al comparar con ibuprofeno (1994)</a:t>
            </a:r>
          </a:p>
        </p:txBody>
      </p:sp>
      <p:sp>
        <p:nvSpPr>
          <p:cNvPr id="11" name="Forma libre: forma 10">
            <a:extLst>
              <a:ext uri="{FF2B5EF4-FFF2-40B4-BE49-F238E27FC236}">
                <a16:creationId xmlns:a16="http://schemas.microsoft.com/office/drawing/2014/main" id="{0DB40E14-724E-4E78-A969-E0E9F95AAFC3}"/>
              </a:ext>
            </a:extLst>
          </p:cNvPr>
          <p:cNvSpPr/>
          <p:nvPr/>
        </p:nvSpPr>
        <p:spPr>
          <a:xfrm>
            <a:off x="911424" y="3361484"/>
            <a:ext cx="7772400" cy="1520781"/>
          </a:xfrm>
          <a:custGeom>
            <a:avLst/>
            <a:gdLst>
              <a:gd name="connsiteX0" fmla="*/ 0 w 7772400"/>
              <a:gd name="connsiteY0" fmla="*/ 192149 h 1152870"/>
              <a:gd name="connsiteX1" fmla="*/ 192149 w 7772400"/>
              <a:gd name="connsiteY1" fmla="*/ 0 h 1152870"/>
              <a:gd name="connsiteX2" fmla="*/ 7580251 w 7772400"/>
              <a:gd name="connsiteY2" fmla="*/ 0 h 1152870"/>
              <a:gd name="connsiteX3" fmla="*/ 7772400 w 7772400"/>
              <a:gd name="connsiteY3" fmla="*/ 192149 h 1152870"/>
              <a:gd name="connsiteX4" fmla="*/ 7772400 w 7772400"/>
              <a:gd name="connsiteY4" fmla="*/ 960721 h 1152870"/>
              <a:gd name="connsiteX5" fmla="*/ 7580251 w 7772400"/>
              <a:gd name="connsiteY5" fmla="*/ 1152870 h 1152870"/>
              <a:gd name="connsiteX6" fmla="*/ 192149 w 7772400"/>
              <a:gd name="connsiteY6" fmla="*/ 1152870 h 1152870"/>
              <a:gd name="connsiteX7" fmla="*/ 0 w 7772400"/>
              <a:gd name="connsiteY7" fmla="*/ 960721 h 1152870"/>
              <a:gd name="connsiteX8" fmla="*/ 0 w 7772400"/>
              <a:gd name="connsiteY8" fmla="*/ 192149 h 115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0" h="1152870">
                <a:moveTo>
                  <a:pt x="0" y="192149"/>
                </a:moveTo>
                <a:cubicBezTo>
                  <a:pt x="0" y="86028"/>
                  <a:pt x="86028" y="0"/>
                  <a:pt x="192149" y="0"/>
                </a:cubicBezTo>
                <a:lnTo>
                  <a:pt x="7580251" y="0"/>
                </a:lnTo>
                <a:cubicBezTo>
                  <a:pt x="7686372" y="0"/>
                  <a:pt x="7772400" y="86028"/>
                  <a:pt x="7772400" y="192149"/>
                </a:cubicBezTo>
                <a:lnTo>
                  <a:pt x="7772400" y="960721"/>
                </a:lnTo>
                <a:cubicBezTo>
                  <a:pt x="7772400" y="1066842"/>
                  <a:pt x="7686372" y="1152870"/>
                  <a:pt x="7580251" y="1152870"/>
                </a:cubicBezTo>
                <a:lnTo>
                  <a:pt x="192149" y="1152870"/>
                </a:lnTo>
                <a:cubicBezTo>
                  <a:pt x="86028" y="1152870"/>
                  <a:pt x="0" y="1066842"/>
                  <a:pt x="0" y="960721"/>
                </a:cubicBezTo>
                <a:lnTo>
                  <a:pt x="0" y="19214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287680"/>
              <a:satOff val="0"/>
              <a:lumOff val="-3399"/>
              <a:alphaOff val="0"/>
            </a:schemeClr>
          </a:fillRef>
          <a:effectRef idx="2">
            <a:schemeClr val="accent5">
              <a:hueOff val="-1287680"/>
              <a:satOff val="0"/>
              <a:lumOff val="-3399"/>
              <a:alphaOff val="0"/>
            </a:schemeClr>
          </a:effectRef>
          <a:fontRef idx="minor">
            <a:schemeClr val="lt1"/>
          </a:fontRef>
        </p:style>
        <p:txBody>
          <a:bodyPr spcFirstLastPara="0" vert="horz" wrap="square" lIns="252000" tIns="109618" rIns="109618" bIns="109618" numCol="1" spcCol="1270" anchor="ctr" anchorCtr="0">
            <a:noAutofit/>
          </a:bodyPr>
          <a:lstStyle/>
          <a:p>
            <a:pPr marL="0" lvl="0" indent="0" algn="l" defTabSz="622300">
              <a:lnSpc>
                <a:spcPct val="90000"/>
              </a:lnSpc>
              <a:spcBef>
                <a:spcPct val="0"/>
              </a:spcBef>
              <a:spcAft>
                <a:spcPct val="35000"/>
              </a:spcAft>
              <a:buNone/>
            </a:pPr>
            <a:r>
              <a:rPr lang="es-CR" kern="1200" dirty="0"/>
              <a:t>En un estudio clínico controlado (ECC) de  GS 1500 mg contra placebo, por 3 años. El porcentaje de pacientes con un estrechamiento del espacio articular clínicamente relevante (&gt; 0,5 mm) fue significativamente menor (p &lt; 0,013) en el grupo con GS. (</a:t>
            </a:r>
            <a:r>
              <a:rPr lang="es-CR" kern="1200" dirty="0" err="1"/>
              <a:t>Reginster</a:t>
            </a:r>
            <a:r>
              <a:rPr lang="es-CR" kern="1200" dirty="0"/>
              <a:t> et al. Lancet 357: 251-256. 2001)</a:t>
            </a:r>
          </a:p>
        </p:txBody>
      </p:sp>
      <p:sp>
        <p:nvSpPr>
          <p:cNvPr id="12" name="Forma libre: forma 11">
            <a:extLst>
              <a:ext uri="{FF2B5EF4-FFF2-40B4-BE49-F238E27FC236}">
                <a16:creationId xmlns:a16="http://schemas.microsoft.com/office/drawing/2014/main" id="{81CD4911-7BEC-4D35-8818-BF916F1FF0D3}"/>
              </a:ext>
            </a:extLst>
          </p:cNvPr>
          <p:cNvSpPr/>
          <p:nvPr/>
        </p:nvSpPr>
        <p:spPr>
          <a:xfrm>
            <a:off x="911424" y="4910222"/>
            <a:ext cx="7772400" cy="1871578"/>
          </a:xfrm>
          <a:custGeom>
            <a:avLst/>
            <a:gdLst>
              <a:gd name="connsiteX0" fmla="*/ 0 w 7772400"/>
              <a:gd name="connsiteY0" fmla="*/ 192149 h 1152870"/>
              <a:gd name="connsiteX1" fmla="*/ 192149 w 7772400"/>
              <a:gd name="connsiteY1" fmla="*/ 0 h 1152870"/>
              <a:gd name="connsiteX2" fmla="*/ 7580251 w 7772400"/>
              <a:gd name="connsiteY2" fmla="*/ 0 h 1152870"/>
              <a:gd name="connsiteX3" fmla="*/ 7772400 w 7772400"/>
              <a:gd name="connsiteY3" fmla="*/ 192149 h 1152870"/>
              <a:gd name="connsiteX4" fmla="*/ 7772400 w 7772400"/>
              <a:gd name="connsiteY4" fmla="*/ 960721 h 1152870"/>
              <a:gd name="connsiteX5" fmla="*/ 7580251 w 7772400"/>
              <a:gd name="connsiteY5" fmla="*/ 1152870 h 1152870"/>
              <a:gd name="connsiteX6" fmla="*/ 192149 w 7772400"/>
              <a:gd name="connsiteY6" fmla="*/ 1152870 h 1152870"/>
              <a:gd name="connsiteX7" fmla="*/ 0 w 7772400"/>
              <a:gd name="connsiteY7" fmla="*/ 960721 h 1152870"/>
              <a:gd name="connsiteX8" fmla="*/ 0 w 7772400"/>
              <a:gd name="connsiteY8" fmla="*/ 192149 h 115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0" h="1152870">
                <a:moveTo>
                  <a:pt x="0" y="192149"/>
                </a:moveTo>
                <a:cubicBezTo>
                  <a:pt x="0" y="86028"/>
                  <a:pt x="86028" y="0"/>
                  <a:pt x="192149" y="0"/>
                </a:cubicBezTo>
                <a:lnTo>
                  <a:pt x="7580251" y="0"/>
                </a:lnTo>
                <a:cubicBezTo>
                  <a:pt x="7686372" y="0"/>
                  <a:pt x="7772400" y="86028"/>
                  <a:pt x="7772400" y="192149"/>
                </a:cubicBezTo>
                <a:lnTo>
                  <a:pt x="7772400" y="960721"/>
                </a:lnTo>
                <a:cubicBezTo>
                  <a:pt x="7772400" y="1066842"/>
                  <a:pt x="7686372" y="1152870"/>
                  <a:pt x="7580251" y="1152870"/>
                </a:cubicBezTo>
                <a:lnTo>
                  <a:pt x="192149" y="1152870"/>
                </a:lnTo>
                <a:cubicBezTo>
                  <a:pt x="86028" y="1152870"/>
                  <a:pt x="0" y="1066842"/>
                  <a:pt x="0" y="960721"/>
                </a:cubicBezTo>
                <a:lnTo>
                  <a:pt x="0" y="19214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31520"/>
              <a:satOff val="0"/>
              <a:lumOff val="-5098"/>
              <a:alphaOff val="0"/>
            </a:schemeClr>
          </a:fillRef>
          <a:effectRef idx="2">
            <a:schemeClr val="accent5">
              <a:hueOff val="-1931520"/>
              <a:satOff val="0"/>
              <a:lumOff val="-5098"/>
              <a:alphaOff val="0"/>
            </a:schemeClr>
          </a:effectRef>
          <a:fontRef idx="minor">
            <a:schemeClr val="lt1"/>
          </a:fontRef>
        </p:style>
        <p:txBody>
          <a:bodyPr spcFirstLastPara="0" vert="horz" wrap="square" lIns="252000" tIns="109618" rIns="109618" bIns="109618" numCol="1" spcCol="1270" anchor="ctr" anchorCtr="0">
            <a:noAutofit/>
          </a:bodyPr>
          <a:lstStyle/>
          <a:p>
            <a:pPr marL="0" lvl="0" indent="0" algn="l" defTabSz="622300">
              <a:lnSpc>
                <a:spcPct val="90000"/>
              </a:lnSpc>
              <a:spcBef>
                <a:spcPct val="0"/>
              </a:spcBef>
              <a:spcAft>
                <a:spcPct val="35000"/>
              </a:spcAft>
              <a:buNone/>
            </a:pPr>
            <a:r>
              <a:rPr lang="es-CR" kern="1200" dirty="0"/>
              <a:t>En un ECC en 202 </a:t>
            </a:r>
            <a:r>
              <a:rPr lang="es-CR" kern="1200" dirty="0" err="1"/>
              <a:t>ptes</a:t>
            </a:r>
            <a:r>
              <a:rPr lang="es-CR" kern="1200" dirty="0"/>
              <a:t> de GS contra placebo, por 3 años.  Los beneficios de GS fueron significativos desde el primer año en el espacio articular.  Reducción significativa ( p &lt; 0.03) en el empeoramiento del puntaje de osteofitos (20% en el grupo placebo y 6% en el grupo de GS) Empeoramiento de síntomas con placebo comparado con mejoría de GS (</a:t>
            </a:r>
            <a:r>
              <a:rPr lang="es-CR" kern="1200" dirty="0" err="1"/>
              <a:t>Pavelka</a:t>
            </a:r>
            <a:r>
              <a:rPr lang="es-CR" kern="1200" dirty="0"/>
              <a:t> et al. </a:t>
            </a:r>
            <a:r>
              <a:rPr lang="es-CR" kern="1200" dirty="0" err="1"/>
              <a:t>Arch</a:t>
            </a:r>
            <a:r>
              <a:rPr lang="es-CR" kern="1200" dirty="0"/>
              <a:t> </a:t>
            </a:r>
            <a:r>
              <a:rPr lang="es-CR" kern="1200" dirty="0" err="1"/>
              <a:t>Intern</a:t>
            </a:r>
            <a:r>
              <a:rPr lang="es-CR" kern="1200" dirty="0"/>
              <a:t> </a:t>
            </a:r>
            <a:r>
              <a:rPr lang="es-CR" kern="1200" dirty="0" err="1"/>
              <a:t>Med</a:t>
            </a:r>
            <a:r>
              <a:rPr lang="es-CR" kern="1200" dirty="0"/>
              <a:t> 162: 2113 – 2123. 2002)</a:t>
            </a:r>
          </a:p>
        </p:txBody>
      </p:sp>
      <p:sp>
        <p:nvSpPr>
          <p:cNvPr id="8" name="Rectangle 2">
            <a:extLst>
              <a:ext uri="{FF2B5EF4-FFF2-40B4-BE49-F238E27FC236}">
                <a16:creationId xmlns:a16="http://schemas.microsoft.com/office/drawing/2014/main" id="{ED6B65B7-D9C1-4A92-92D6-AB776262F509}"/>
              </a:ext>
            </a:extLst>
          </p:cNvPr>
          <p:cNvSpPr>
            <a:spLocks noGrp="1" noChangeArrowheads="1"/>
          </p:cNvSpPr>
          <p:nvPr/>
        </p:nvSpPr>
        <p:spPr>
          <a:xfrm>
            <a:off x="0" y="0"/>
            <a:ext cx="12192000" cy="1169551"/>
          </a:xfrm>
          <a:prstGeom prst="rect">
            <a:avLst/>
          </a:prstGeom>
          <a:solidFill>
            <a:srgbClr val="093678"/>
          </a:solidFill>
        </p:spPr>
        <p:txBody>
          <a:bodyPr vert="horz" wrap="square" lIns="91440" tIns="228600" rIns="91440" bIns="32004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0"/>
            <a:r>
              <a:rPr lang="es-ES" sz="4000" b="1" dirty="0">
                <a:solidFill>
                  <a:schemeClr val="bg1"/>
                </a:solidFill>
              </a:rPr>
              <a:t>Sulfato de glucosamina</a:t>
            </a:r>
          </a:p>
        </p:txBody>
      </p:sp>
      <p:pic>
        <p:nvPicPr>
          <p:cNvPr id="13" name="Imagen 12">
            <a:extLst>
              <a:ext uri="{FF2B5EF4-FFF2-40B4-BE49-F238E27FC236}">
                <a16:creationId xmlns:a16="http://schemas.microsoft.com/office/drawing/2014/main" id="{8BABFA89-F83A-4BE3-8285-C2724ACC3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1000" fill="hold"/>
                                        <p:tgtEl>
                                          <p:spTgt spid="9">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000"/>
                                        <p:tgtEl>
                                          <p:spTgt spid="10">
                                            <p:bg/>
                                          </p:spTgt>
                                        </p:tgtEl>
                                      </p:cBhvr>
                                    </p:animEffect>
                                    <p:anim calcmode="lin" valueType="num">
                                      <p:cBhvr>
                                        <p:cTn id="21" dur="1000" fill="hold"/>
                                        <p:tgtEl>
                                          <p:spTgt spid="10">
                                            <p:bg/>
                                          </p:spTgt>
                                        </p:tgtEl>
                                        <p:attrNameLst>
                                          <p:attrName>ppt_x</p:attrName>
                                        </p:attrNameLst>
                                      </p:cBhvr>
                                      <p:tavLst>
                                        <p:tav tm="0">
                                          <p:val>
                                            <p:strVal val="#ppt_x"/>
                                          </p:val>
                                        </p:tav>
                                        <p:tav tm="100000">
                                          <p:val>
                                            <p:strVal val="#ppt_x"/>
                                          </p:val>
                                        </p:tav>
                                      </p:tavLst>
                                    </p:anim>
                                    <p:anim calcmode="lin" valueType="num">
                                      <p:cBhvr>
                                        <p:cTn id="22" dur="1000" fill="hold"/>
                                        <p:tgtEl>
                                          <p:spTgt spid="10">
                                            <p:bg/>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1000"/>
                                        <p:tgtEl>
                                          <p:spTgt spid="10">
                                            <p:txEl>
                                              <p:pRg st="0" end="0"/>
                                            </p:txEl>
                                          </p:spTgt>
                                        </p:tgtEl>
                                      </p:cBhvr>
                                    </p:animEffect>
                                    <p:anim calcmode="lin" valueType="num">
                                      <p:cBhvr>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bg/>
                                          </p:spTgt>
                                        </p:tgtEl>
                                        <p:attrNameLst>
                                          <p:attrName>style.visibility</p:attrName>
                                        </p:attrNameLst>
                                      </p:cBhvr>
                                      <p:to>
                                        <p:strVal val="visible"/>
                                      </p:to>
                                    </p:set>
                                    <p:animEffect transition="in" filter="fade">
                                      <p:cBhvr>
                                        <p:cTn id="33" dur="1000"/>
                                        <p:tgtEl>
                                          <p:spTgt spid="11">
                                            <p:bg/>
                                          </p:spTgt>
                                        </p:tgtEl>
                                      </p:cBhvr>
                                    </p:animEffect>
                                    <p:anim calcmode="lin" valueType="num">
                                      <p:cBhvr>
                                        <p:cTn id="34" dur="1000" fill="hold"/>
                                        <p:tgtEl>
                                          <p:spTgt spid="11">
                                            <p:bg/>
                                          </p:spTgt>
                                        </p:tgtEl>
                                        <p:attrNameLst>
                                          <p:attrName>ppt_x</p:attrName>
                                        </p:attrNameLst>
                                      </p:cBhvr>
                                      <p:tavLst>
                                        <p:tav tm="0">
                                          <p:val>
                                            <p:strVal val="#ppt_x"/>
                                          </p:val>
                                        </p:tav>
                                        <p:tav tm="100000">
                                          <p:val>
                                            <p:strVal val="#ppt_x"/>
                                          </p:val>
                                        </p:tav>
                                      </p:tavLst>
                                    </p:anim>
                                    <p:anim calcmode="lin" valueType="num">
                                      <p:cBhvr>
                                        <p:cTn id="35" dur="1000" fill="hold"/>
                                        <p:tgtEl>
                                          <p:spTgt spid="11">
                                            <p:bg/>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1000"/>
                                        <p:tgtEl>
                                          <p:spTgt spid="11">
                                            <p:txEl>
                                              <p:pRg st="0" end="0"/>
                                            </p:txEl>
                                          </p:spTgt>
                                        </p:tgtEl>
                                      </p:cBhvr>
                                    </p:animEffect>
                                    <p:anim calcmode="lin" valueType="num">
                                      <p:cBhvr>
                                        <p:cTn id="4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bg/>
                                          </p:spTgt>
                                        </p:tgtEl>
                                        <p:attrNameLst>
                                          <p:attrName>style.visibility</p:attrName>
                                        </p:attrNameLst>
                                      </p:cBhvr>
                                      <p:to>
                                        <p:strVal val="visible"/>
                                      </p:to>
                                    </p:set>
                                    <p:animEffect transition="in" filter="fade">
                                      <p:cBhvr>
                                        <p:cTn id="46" dur="1000"/>
                                        <p:tgtEl>
                                          <p:spTgt spid="12">
                                            <p:bg/>
                                          </p:spTgt>
                                        </p:tgtEl>
                                      </p:cBhvr>
                                    </p:animEffect>
                                    <p:anim calcmode="lin" valueType="num">
                                      <p:cBhvr>
                                        <p:cTn id="47" dur="1000" fill="hold"/>
                                        <p:tgtEl>
                                          <p:spTgt spid="12">
                                            <p:bg/>
                                          </p:spTgt>
                                        </p:tgtEl>
                                        <p:attrNameLst>
                                          <p:attrName>ppt_x</p:attrName>
                                        </p:attrNameLst>
                                      </p:cBhvr>
                                      <p:tavLst>
                                        <p:tav tm="0">
                                          <p:val>
                                            <p:strVal val="#ppt_x"/>
                                          </p:val>
                                        </p:tav>
                                        <p:tav tm="100000">
                                          <p:val>
                                            <p:strVal val="#ppt_x"/>
                                          </p:val>
                                        </p:tav>
                                      </p:tavLst>
                                    </p:anim>
                                    <p:anim calcmode="lin" valueType="num">
                                      <p:cBhvr>
                                        <p:cTn id="48" dur="1000" fill="hold"/>
                                        <p:tgtEl>
                                          <p:spTgt spid="12">
                                            <p:bg/>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fade">
                                      <p:cBhvr>
                                        <p:cTn id="52" dur="1000"/>
                                        <p:tgtEl>
                                          <p:spTgt spid="12">
                                            <p:txEl>
                                              <p:pRg st="0" end="0"/>
                                            </p:txEl>
                                          </p:spTgt>
                                        </p:tgtEl>
                                      </p:cBhvr>
                                    </p:animEffect>
                                    <p:anim calcmode="lin" valueType="num">
                                      <p:cBhvr>
                                        <p:cTn id="5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uiExpand="1" build="p" animBg="1"/>
      <p:bldP spid="11" grpId="0" uiExpand="1" build="p" animBg="1"/>
      <p:bldP spid="12"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3">
            <a:extLst>
              <a:ext uri="{FF2B5EF4-FFF2-40B4-BE49-F238E27FC236}">
                <a16:creationId xmlns:a16="http://schemas.microsoft.com/office/drawing/2014/main" id="{A63990B1-5BCA-440A-99DE-7C63FCF29D99}"/>
              </a:ext>
            </a:extLst>
          </p:cNvPr>
          <p:cNvSpPr>
            <a:spLocks noGrp="1" noChangeArrowheads="1"/>
          </p:cNvSpPr>
          <p:nvPr>
            <p:ph idx="1"/>
          </p:nvPr>
        </p:nvSpPr>
        <p:spPr>
          <a:xfrm>
            <a:off x="479376" y="1700808"/>
            <a:ext cx="9289032" cy="4974508"/>
          </a:xfrm>
        </p:spPr>
        <p:txBody>
          <a:bodyPr>
            <a:noAutofit/>
          </a:bodyPr>
          <a:lstStyle/>
          <a:p>
            <a:pPr marL="304804" indent="-304804">
              <a:lnSpc>
                <a:spcPct val="90000"/>
              </a:lnSpc>
            </a:pPr>
            <a:r>
              <a:rPr lang="es-CR" altLang="en-US" sz="2400" dirty="0"/>
              <a:t>Perfil de seguridad fue evaluado en revisión de 12 ECC y se reportó como excelente, solo 7 de 1486 se retiraron de los estudios y se presentó solo 48 efectos adversos.  Towheed, TE 1999.</a:t>
            </a:r>
          </a:p>
          <a:p>
            <a:pPr marL="304804" indent="-304804">
              <a:lnSpc>
                <a:spcPct val="90000"/>
              </a:lnSpc>
            </a:pPr>
            <a:r>
              <a:rPr lang="es-CR" altLang="en-US" sz="2400" dirty="0"/>
              <a:t>En un estudio abierto en Portugal sobre la tolerabilidad de GS en 1208 pacientes, se reportó 88% sin efectos adversos, en el 12% restante por lo general fueron leves y predominó las afecciones del TGI (epigastralgia, pirosis y diarrea) que cedieron al suspender la GS. (1982)</a:t>
            </a:r>
          </a:p>
          <a:p>
            <a:pPr marL="304804" indent="-304804">
              <a:lnSpc>
                <a:spcPct val="90000"/>
              </a:lnSpc>
            </a:pPr>
            <a:r>
              <a:rPr lang="es-CR" altLang="en-US" sz="2400" dirty="0"/>
              <a:t>Han aumentado las precauciones en relación con el rol de la GS en el metabolismo de la glucosa y la probabilidad de aumentar la resistencia a la insulina.  Una revisión detallada de los ECR excluyó esta probabilidad. (Rovati et al. Lancet 1999)</a:t>
            </a:r>
          </a:p>
        </p:txBody>
      </p:sp>
      <p:sp>
        <p:nvSpPr>
          <p:cNvPr id="9" name="Rectangle 2">
            <a:extLst>
              <a:ext uri="{FF2B5EF4-FFF2-40B4-BE49-F238E27FC236}">
                <a16:creationId xmlns:a16="http://schemas.microsoft.com/office/drawing/2014/main" id="{14D46478-C7A1-43AB-A235-9D6E24DE32BE}"/>
              </a:ext>
            </a:extLst>
          </p:cNvPr>
          <p:cNvSpPr>
            <a:spLocks noGrp="1" noChangeArrowheads="1"/>
          </p:cNvSpPr>
          <p:nvPr/>
        </p:nvSpPr>
        <p:spPr>
          <a:xfrm>
            <a:off x="0" y="0"/>
            <a:ext cx="12192000" cy="1169551"/>
          </a:xfrm>
          <a:prstGeom prst="rect">
            <a:avLst/>
          </a:prstGeom>
          <a:solidFill>
            <a:srgbClr val="093678"/>
          </a:solidFill>
        </p:spPr>
        <p:txBody>
          <a:bodyPr vert="horz" wrap="square" lIns="91440" tIns="228600" rIns="91440" bIns="32004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0"/>
            <a:r>
              <a:rPr lang="es-ES" sz="4000" b="1" dirty="0">
                <a:solidFill>
                  <a:schemeClr val="bg1"/>
                </a:solidFill>
              </a:rPr>
              <a:t>Sulfato de glucosamina</a:t>
            </a:r>
          </a:p>
        </p:txBody>
      </p:sp>
      <p:pic>
        <p:nvPicPr>
          <p:cNvPr id="6" name="Imagen 5">
            <a:extLst>
              <a:ext uri="{FF2B5EF4-FFF2-40B4-BE49-F238E27FC236}">
                <a16:creationId xmlns:a16="http://schemas.microsoft.com/office/drawing/2014/main" id="{1AF81F89-7CD8-45EB-B23C-12B3A45D1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4212">
                                            <p:txEl>
                                              <p:pRg st="0" end="0"/>
                                            </p:txEl>
                                          </p:spTgt>
                                        </p:tgtEl>
                                        <p:attrNameLst>
                                          <p:attrName>style.visibility</p:attrName>
                                        </p:attrNameLst>
                                      </p:cBhvr>
                                      <p:to>
                                        <p:strVal val="visible"/>
                                      </p:to>
                                    </p:set>
                                    <p:animEffect transition="in" filter="fade">
                                      <p:cBhvr>
                                        <p:cTn id="7" dur="1000"/>
                                        <p:tgtEl>
                                          <p:spTgt spid="94212">
                                            <p:txEl>
                                              <p:pRg st="0" end="0"/>
                                            </p:txEl>
                                          </p:spTgt>
                                        </p:tgtEl>
                                      </p:cBhvr>
                                    </p:animEffect>
                                    <p:anim calcmode="lin" valueType="num">
                                      <p:cBhvr>
                                        <p:cTn id="8" dur="1000" fill="hold"/>
                                        <p:tgtEl>
                                          <p:spTgt spid="942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42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4212">
                                            <p:txEl>
                                              <p:pRg st="1" end="1"/>
                                            </p:txEl>
                                          </p:spTgt>
                                        </p:tgtEl>
                                        <p:attrNameLst>
                                          <p:attrName>style.visibility</p:attrName>
                                        </p:attrNameLst>
                                      </p:cBhvr>
                                      <p:to>
                                        <p:strVal val="visible"/>
                                      </p:to>
                                    </p:set>
                                    <p:animEffect transition="in" filter="fade">
                                      <p:cBhvr>
                                        <p:cTn id="13" dur="1000"/>
                                        <p:tgtEl>
                                          <p:spTgt spid="94212">
                                            <p:txEl>
                                              <p:pRg st="1" end="1"/>
                                            </p:txEl>
                                          </p:spTgt>
                                        </p:tgtEl>
                                      </p:cBhvr>
                                    </p:animEffect>
                                    <p:anim calcmode="lin" valueType="num">
                                      <p:cBhvr>
                                        <p:cTn id="14" dur="1000" fill="hold"/>
                                        <p:tgtEl>
                                          <p:spTgt spid="9421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421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4212">
                                            <p:txEl>
                                              <p:pRg st="2" end="2"/>
                                            </p:txEl>
                                          </p:spTgt>
                                        </p:tgtEl>
                                        <p:attrNameLst>
                                          <p:attrName>style.visibility</p:attrName>
                                        </p:attrNameLst>
                                      </p:cBhvr>
                                      <p:to>
                                        <p:strVal val="visible"/>
                                      </p:to>
                                    </p:set>
                                    <p:animEffect transition="in" filter="fade">
                                      <p:cBhvr>
                                        <p:cTn id="19" dur="1000"/>
                                        <p:tgtEl>
                                          <p:spTgt spid="94212">
                                            <p:txEl>
                                              <p:pRg st="2" end="2"/>
                                            </p:txEl>
                                          </p:spTgt>
                                        </p:tgtEl>
                                      </p:cBhvr>
                                    </p:animEffect>
                                    <p:anim calcmode="lin" valueType="num">
                                      <p:cBhvr>
                                        <p:cTn id="20" dur="1000" fill="hold"/>
                                        <p:tgtEl>
                                          <p:spTgt spid="9421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42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1D5816A-7799-49FB-A859-E576C6ABC9CF}"/>
              </a:ext>
            </a:extLst>
          </p:cNvPr>
          <p:cNvPicPr>
            <a:picLocks noChangeAspect="1"/>
          </p:cNvPicPr>
          <p:nvPr/>
        </p:nvPicPr>
        <p:blipFill>
          <a:blip r:embed="rId3"/>
          <a:stretch>
            <a:fillRect/>
          </a:stretch>
        </p:blipFill>
        <p:spPr>
          <a:xfrm>
            <a:off x="0" y="1673"/>
            <a:ext cx="12192000" cy="6854653"/>
          </a:xfrm>
          <a:prstGeom prst="rect">
            <a:avLst/>
          </a:prstGeom>
          <a:effectLst>
            <a:softEdge rad="635000"/>
          </a:effectLst>
        </p:spPr>
      </p:pic>
      <p:pic>
        <p:nvPicPr>
          <p:cNvPr id="3" name="Imagen 2">
            <a:extLst>
              <a:ext uri="{FF2B5EF4-FFF2-40B4-BE49-F238E27FC236}">
                <a16:creationId xmlns:a16="http://schemas.microsoft.com/office/drawing/2014/main" id="{265A1AC8-E648-4E83-A8A9-CA2449B048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245942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E98266D-5E3F-429F-A41C-8057598BF383}"/>
              </a:ext>
            </a:extLst>
          </p:cNvPr>
          <p:cNvPicPr>
            <a:picLocks noChangeAspect="1"/>
          </p:cNvPicPr>
          <p:nvPr/>
        </p:nvPicPr>
        <p:blipFill rotWithShape="1">
          <a:blip r:embed="rId3"/>
          <a:srcRect l="12791" r="16335"/>
          <a:stretch/>
        </p:blipFill>
        <p:spPr>
          <a:xfrm>
            <a:off x="407368" y="27434"/>
            <a:ext cx="8640960" cy="6858000"/>
          </a:xfrm>
          <a:prstGeom prst="rect">
            <a:avLst/>
          </a:prstGeom>
          <a:effectLst>
            <a:softEdge rad="635000"/>
          </a:effectLst>
        </p:spPr>
      </p:pic>
      <p:pic>
        <p:nvPicPr>
          <p:cNvPr id="3" name="Imagen 2">
            <a:extLst>
              <a:ext uri="{FF2B5EF4-FFF2-40B4-BE49-F238E27FC236}">
                <a16:creationId xmlns:a16="http://schemas.microsoft.com/office/drawing/2014/main" id="{428A4191-71E7-48B8-BE7F-607820D69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108110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37BAD6C-C7D0-46A2-B0FB-24D65E29536F}"/>
              </a:ext>
            </a:extLst>
          </p:cNvPr>
          <p:cNvPicPr>
            <a:picLocks noChangeAspect="1"/>
          </p:cNvPicPr>
          <p:nvPr/>
        </p:nvPicPr>
        <p:blipFill rotWithShape="1">
          <a:blip r:embed="rId3">
            <a:extLst>
              <a:ext uri="{28A0092B-C50C-407E-A947-70E740481C1C}">
                <a14:useLocalDpi xmlns:a14="http://schemas.microsoft.com/office/drawing/2010/main" val="0"/>
              </a:ext>
            </a:extLst>
          </a:blip>
          <a:srcRect t="7823" b="25678"/>
          <a:stretch/>
        </p:blipFill>
        <p:spPr>
          <a:xfrm>
            <a:off x="911424" y="-171400"/>
            <a:ext cx="7834500" cy="7344816"/>
          </a:xfrm>
          <a:prstGeom prst="rect">
            <a:avLst/>
          </a:prstGeom>
          <a:effectLst>
            <a:softEdge rad="635000"/>
          </a:effectLst>
        </p:spPr>
      </p:pic>
      <p:pic>
        <p:nvPicPr>
          <p:cNvPr id="6" name="Imagen 5">
            <a:extLst>
              <a:ext uri="{FF2B5EF4-FFF2-40B4-BE49-F238E27FC236}">
                <a16:creationId xmlns:a16="http://schemas.microsoft.com/office/drawing/2014/main" id="{749CC306-D01B-4366-8E94-5E618DAFD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288959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D56AB5F-9B3C-419A-A026-D703841F43E0}"/>
              </a:ext>
            </a:extLst>
          </p:cNvPr>
          <p:cNvPicPr>
            <a:picLocks noChangeAspect="1"/>
          </p:cNvPicPr>
          <p:nvPr/>
        </p:nvPicPr>
        <p:blipFill rotWithShape="1">
          <a:blip r:embed="rId3">
            <a:extLst>
              <a:ext uri="{28A0092B-C50C-407E-A947-70E740481C1C}">
                <a14:useLocalDpi xmlns:a14="http://schemas.microsoft.com/office/drawing/2010/main" val="0"/>
              </a:ext>
            </a:extLst>
          </a:blip>
          <a:srcRect t="8001" b="27951"/>
          <a:stretch/>
        </p:blipFill>
        <p:spPr>
          <a:xfrm>
            <a:off x="6653866" y="1277634"/>
            <a:ext cx="5538134" cy="5314911"/>
          </a:xfrm>
          <a:prstGeom prst="rect">
            <a:avLst/>
          </a:prstGeom>
          <a:effectLst>
            <a:softEdge rad="635000"/>
          </a:effectLst>
        </p:spPr>
      </p:pic>
      <p:sp>
        <p:nvSpPr>
          <p:cNvPr id="2" name="Rectangle 2">
            <a:extLst>
              <a:ext uri="{FF2B5EF4-FFF2-40B4-BE49-F238E27FC236}">
                <a16:creationId xmlns:a16="http://schemas.microsoft.com/office/drawing/2014/main" id="{84466FEA-764E-405B-B558-AEAC6E7B2346}"/>
              </a:ext>
            </a:extLst>
          </p:cNvPr>
          <p:cNvSpPr>
            <a:spLocks noGrp="1" noChangeArrowheads="1"/>
          </p:cNvSpPr>
          <p:nvPr/>
        </p:nvSpPr>
        <p:spPr>
          <a:xfrm>
            <a:off x="0" y="0"/>
            <a:ext cx="12192000" cy="1169551"/>
          </a:xfrm>
          <a:prstGeom prst="rect">
            <a:avLst/>
          </a:prstGeom>
          <a:solidFill>
            <a:srgbClr val="093678"/>
          </a:solidFill>
        </p:spPr>
        <p:txBody>
          <a:bodyPr vert="horz" wrap="square" lIns="91440" tIns="228600" rIns="91440" bIns="32004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0"/>
            <a:r>
              <a:rPr lang="es-ES" sz="4000" b="1" dirty="0">
                <a:solidFill>
                  <a:schemeClr val="bg1"/>
                </a:solidFill>
              </a:rPr>
              <a:t>Proverbios 17:22 </a:t>
            </a:r>
          </a:p>
        </p:txBody>
      </p:sp>
      <p:sp>
        <p:nvSpPr>
          <p:cNvPr id="4" name="Rectángulo 3">
            <a:extLst>
              <a:ext uri="{FF2B5EF4-FFF2-40B4-BE49-F238E27FC236}">
                <a16:creationId xmlns:a16="http://schemas.microsoft.com/office/drawing/2014/main" id="{F4088179-A8F5-4E1E-86C4-4DC37CD278FF}"/>
              </a:ext>
            </a:extLst>
          </p:cNvPr>
          <p:cNvSpPr/>
          <p:nvPr/>
        </p:nvSpPr>
        <p:spPr>
          <a:xfrm>
            <a:off x="911424" y="2657816"/>
            <a:ext cx="6096000" cy="2554545"/>
          </a:xfrm>
          <a:prstGeom prst="rect">
            <a:avLst/>
          </a:prstGeom>
        </p:spPr>
        <p:txBody>
          <a:bodyPr>
            <a:spAutoFit/>
          </a:bodyPr>
          <a:lstStyle/>
          <a:p>
            <a:r>
              <a:rPr lang="es-ES" sz="4000" b="1" i="1" dirty="0">
                <a:solidFill>
                  <a:srgbClr val="0070C0"/>
                </a:solidFill>
              </a:rPr>
              <a:t>"El corazón alegre es una buena medicina, pero el espíritu triste seca los huesos". </a:t>
            </a:r>
          </a:p>
        </p:txBody>
      </p:sp>
      <p:pic>
        <p:nvPicPr>
          <p:cNvPr id="6" name="Imagen 5">
            <a:extLst>
              <a:ext uri="{FF2B5EF4-FFF2-40B4-BE49-F238E27FC236}">
                <a16:creationId xmlns:a16="http://schemas.microsoft.com/office/drawing/2014/main" id="{20194873-4DF8-49C7-B127-DD78F66100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21816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968CF-EF12-4251-BBED-84D86042A5F2}"/>
              </a:ext>
            </a:extLst>
          </p:cNvPr>
          <p:cNvSpPr>
            <a:spLocks noGrp="1" noChangeArrowheads="1"/>
          </p:cNvSpPr>
          <p:nvPr/>
        </p:nvSpPr>
        <p:spPr>
          <a:xfrm>
            <a:off x="0" y="0"/>
            <a:ext cx="12192000" cy="1169551"/>
          </a:xfrm>
          <a:prstGeom prst="rect">
            <a:avLst/>
          </a:prstGeom>
          <a:solidFill>
            <a:srgbClr val="093678"/>
          </a:solidFill>
        </p:spPr>
        <p:txBody>
          <a:bodyPr vert="horz" wrap="square" lIns="91440" tIns="228600" rIns="91440" bIns="32004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0"/>
            <a:r>
              <a:rPr lang="es-ES" sz="4000" b="1" dirty="0">
                <a:solidFill>
                  <a:schemeClr val="bg1"/>
                </a:solidFill>
              </a:rPr>
              <a:t>Proverbios 16:24 </a:t>
            </a:r>
          </a:p>
        </p:txBody>
      </p:sp>
      <p:sp>
        <p:nvSpPr>
          <p:cNvPr id="5" name="Rectángulo 4">
            <a:extLst>
              <a:ext uri="{FF2B5EF4-FFF2-40B4-BE49-F238E27FC236}">
                <a16:creationId xmlns:a16="http://schemas.microsoft.com/office/drawing/2014/main" id="{8A06D3DF-C25B-4D5D-86D4-DE3E31B8DE0B}"/>
              </a:ext>
            </a:extLst>
          </p:cNvPr>
          <p:cNvSpPr/>
          <p:nvPr/>
        </p:nvSpPr>
        <p:spPr>
          <a:xfrm>
            <a:off x="773656" y="2204864"/>
            <a:ext cx="5112568" cy="3170099"/>
          </a:xfrm>
          <a:prstGeom prst="rect">
            <a:avLst/>
          </a:prstGeom>
        </p:spPr>
        <p:txBody>
          <a:bodyPr wrap="square">
            <a:spAutoFit/>
          </a:bodyPr>
          <a:lstStyle/>
          <a:p>
            <a:r>
              <a:rPr lang="es-ES" sz="4000" b="1" i="1" dirty="0">
                <a:solidFill>
                  <a:srgbClr val="0070C0"/>
                </a:solidFill>
              </a:rPr>
              <a:t>"Panal de miel son los dichos suaves, suavidad para el alma y medicina para los huesos". </a:t>
            </a:r>
          </a:p>
        </p:txBody>
      </p:sp>
      <p:pic>
        <p:nvPicPr>
          <p:cNvPr id="7" name="Imagen 6">
            <a:extLst>
              <a:ext uri="{FF2B5EF4-FFF2-40B4-BE49-F238E27FC236}">
                <a16:creationId xmlns:a16="http://schemas.microsoft.com/office/drawing/2014/main" id="{F973A52F-691C-4C18-92D5-5064B806C410}"/>
              </a:ext>
            </a:extLst>
          </p:cNvPr>
          <p:cNvPicPr>
            <a:picLocks noChangeAspect="1"/>
          </p:cNvPicPr>
          <p:nvPr/>
        </p:nvPicPr>
        <p:blipFill rotWithShape="1">
          <a:blip r:embed="rId3">
            <a:extLst>
              <a:ext uri="{28A0092B-C50C-407E-A947-70E740481C1C}">
                <a14:useLocalDpi xmlns:a14="http://schemas.microsoft.com/office/drawing/2010/main" val="0"/>
              </a:ext>
            </a:extLst>
          </a:blip>
          <a:srcRect b="31100"/>
          <a:stretch/>
        </p:blipFill>
        <p:spPr>
          <a:xfrm>
            <a:off x="5591944" y="1169551"/>
            <a:ext cx="5532120" cy="5717424"/>
          </a:xfrm>
          <a:prstGeom prst="rect">
            <a:avLst/>
          </a:prstGeom>
          <a:effectLst>
            <a:softEdge rad="635000"/>
          </a:effectLst>
        </p:spPr>
      </p:pic>
      <p:pic>
        <p:nvPicPr>
          <p:cNvPr id="8" name="Imagen 7">
            <a:extLst>
              <a:ext uri="{FF2B5EF4-FFF2-40B4-BE49-F238E27FC236}">
                <a16:creationId xmlns:a16="http://schemas.microsoft.com/office/drawing/2014/main" id="{0B32BCE8-9764-40C9-90BE-754A43EB00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99125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56F2ACC-900C-42F2-87FC-EA70FB2F2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28"/>
            <a:ext cx="12192000" cy="6850743"/>
          </a:xfrm>
          <a:prstGeom prst="rect">
            <a:avLst/>
          </a:prstGeom>
          <a:effectLst/>
        </p:spPr>
      </p:pic>
      <p:sp>
        <p:nvSpPr>
          <p:cNvPr id="3" name="Rectángulo 2">
            <a:extLst>
              <a:ext uri="{FF2B5EF4-FFF2-40B4-BE49-F238E27FC236}">
                <a16:creationId xmlns:a16="http://schemas.microsoft.com/office/drawing/2014/main" id="{4B523E2E-0D47-444B-AAC6-DA55CB3440E2}"/>
              </a:ext>
            </a:extLst>
          </p:cNvPr>
          <p:cNvSpPr/>
          <p:nvPr/>
        </p:nvSpPr>
        <p:spPr>
          <a:xfrm>
            <a:off x="911424" y="1052736"/>
            <a:ext cx="9145016" cy="2554545"/>
          </a:xfrm>
          <a:prstGeom prst="rect">
            <a:avLst/>
          </a:prstGeom>
        </p:spPr>
        <p:txBody>
          <a:bodyPr wrap="square">
            <a:spAutoFit/>
          </a:bodyPr>
          <a:lstStyle/>
          <a:p>
            <a:r>
              <a:rPr lang="es-ES" sz="3200" b="1" i="1" dirty="0">
                <a:solidFill>
                  <a:schemeClr val="bg1"/>
                </a:solidFill>
                <a:effectLst>
                  <a:glow rad="228600">
                    <a:schemeClr val="accent2">
                      <a:satMod val="175000"/>
                      <a:alpha val="40000"/>
                    </a:schemeClr>
                  </a:glow>
                </a:effectLst>
              </a:rPr>
              <a:t>“Dios estableció la naturaleza de una manera que todo está correlacionado con otras cosas, y ministra a toda la red de la vida. La única entidad egoísta en la naturaleza somos nosotros, los seres humanos”. </a:t>
            </a:r>
          </a:p>
        </p:txBody>
      </p:sp>
      <p:pic>
        <p:nvPicPr>
          <p:cNvPr id="6" name="Imagen 5">
            <a:extLst>
              <a:ext uri="{FF2B5EF4-FFF2-40B4-BE49-F238E27FC236}">
                <a16:creationId xmlns:a16="http://schemas.microsoft.com/office/drawing/2014/main" id="{1B028752-42D2-4558-BA8D-463C6CE362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146534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0CE5A14-4866-4690-ACB7-FE9584E83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pic>
        <p:nvPicPr>
          <p:cNvPr id="2050" name="Picture 2" descr="Resultado de imagen para sistema de articulaciones">
            <a:extLst>
              <a:ext uri="{FF2B5EF4-FFF2-40B4-BE49-F238E27FC236}">
                <a16:creationId xmlns:a16="http://schemas.microsoft.com/office/drawing/2014/main" id="{87001E7E-BB30-4D41-AD27-B7970A5045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290" y="217221"/>
            <a:ext cx="5776846" cy="6539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2249A3-615D-4124-B464-0A4017C72157}"/>
              </a:ext>
            </a:extLst>
          </p:cNvPr>
          <p:cNvPicPr>
            <a:picLocks noChangeAspect="1"/>
          </p:cNvPicPr>
          <p:nvPr/>
        </p:nvPicPr>
        <p:blipFill rotWithShape="1">
          <a:blip r:embed="rId3">
            <a:extLst>
              <a:ext uri="{28A0092B-C50C-407E-A947-70E740481C1C}">
                <a14:useLocalDpi xmlns:a14="http://schemas.microsoft.com/office/drawing/2010/main" val="0"/>
              </a:ext>
            </a:extLst>
          </a:blip>
          <a:srcRect l="6601" r="22000"/>
          <a:stretch/>
        </p:blipFill>
        <p:spPr>
          <a:xfrm>
            <a:off x="6096000" y="0"/>
            <a:ext cx="7344816" cy="6858000"/>
          </a:xfrm>
          <a:prstGeom prst="rect">
            <a:avLst/>
          </a:prstGeom>
          <a:effectLst>
            <a:softEdge rad="635000"/>
          </a:effectLst>
        </p:spPr>
      </p:pic>
      <p:sp>
        <p:nvSpPr>
          <p:cNvPr id="3" name="Rectángulo 2">
            <a:extLst>
              <a:ext uri="{FF2B5EF4-FFF2-40B4-BE49-F238E27FC236}">
                <a16:creationId xmlns:a16="http://schemas.microsoft.com/office/drawing/2014/main" id="{7F389D9C-2486-48D4-BAB8-B9948435318E}"/>
              </a:ext>
            </a:extLst>
          </p:cNvPr>
          <p:cNvSpPr/>
          <p:nvPr/>
        </p:nvSpPr>
        <p:spPr>
          <a:xfrm>
            <a:off x="263352" y="332656"/>
            <a:ext cx="6768752" cy="6124754"/>
          </a:xfrm>
          <a:prstGeom prst="rect">
            <a:avLst/>
          </a:prstGeom>
        </p:spPr>
        <p:txBody>
          <a:bodyPr wrap="square">
            <a:spAutoFit/>
          </a:bodyPr>
          <a:lstStyle/>
          <a:p>
            <a:pPr marL="457200" indent="-457200">
              <a:buClr>
                <a:srgbClr val="0065BA"/>
              </a:buClr>
              <a:buFont typeface="Wingdings" panose="05000000000000000000" pitchFamily="2" charset="2"/>
              <a:buChar char="Ø"/>
            </a:pPr>
            <a:r>
              <a:rPr lang="es-ES" sz="2800" i="1" dirty="0">
                <a:solidFill>
                  <a:srgbClr val="00B0F0"/>
                </a:solidFill>
              </a:rPr>
              <a:t>“Si das tu pan al hambriento y sacias el estómago del necesitado, surgirá tu luz en las tinieblas, tu oscuridad se volverá mediodía".</a:t>
            </a:r>
          </a:p>
          <a:p>
            <a:pPr marL="457200" indent="-457200">
              <a:buClr>
                <a:srgbClr val="0065BA"/>
              </a:buClr>
              <a:buFont typeface="Wingdings" panose="05000000000000000000" pitchFamily="2" charset="2"/>
              <a:buChar char="Ø"/>
            </a:pPr>
            <a:endParaRPr lang="es-ES" sz="2800" i="1" dirty="0"/>
          </a:p>
          <a:p>
            <a:pPr marL="457200" indent="-457200">
              <a:buClr>
                <a:srgbClr val="0065BA"/>
              </a:buClr>
              <a:buFont typeface="Wingdings" panose="05000000000000000000" pitchFamily="2" charset="2"/>
              <a:buChar char="Ø"/>
            </a:pPr>
            <a:r>
              <a:rPr lang="es-ES" sz="2800" i="1" dirty="0">
                <a:solidFill>
                  <a:srgbClr val="0070C0"/>
                </a:solidFill>
              </a:rPr>
              <a:t>"Y el SEÑOR te guiará continuamente, saciará tu deseo en los lugares áridos y dará vigor a tus huesos; serás como huerto regado y como manantial cuyas aguas nunca faltan”.</a:t>
            </a:r>
          </a:p>
          <a:p>
            <a:pPr marL="457200" indent="-457200">
              <a:buClr>
                <a:srgbClr val="0065BA"/>
              </a:buClr>
              <a:buFont typeface="Wingdings" panose="05000000000000000000" pitchFamily="2" charset="2"/>
              <a:buChar char="Ø"/>
            </a:pPr>
            <a:endParaRPr lang="es-ES" sz="2800" i="1" dirty="0"/>
          </a:p>
          <a:p>
            <a:pPr marL="457200" indent="-457200">
              <a:buClr>
                <a:srgbClr val="0065BA"/>
              </a:buClr>
              <a:buFont typeface="Wingdings" panose="05000000000000000000" pitchFamily="2" charset="2"/>
              <a:buChar char="Ø"/>
            </a:pPr>
            <a:r>
              <a:rPr lang="es-ES" sz="2800" i="1" dirty="0">
                <a:solidFill>
                  <a:srgbClr val="002060"/>
                </a:solidFill>
              </a:rPr>
              <a:t>"La justicia exalta a una nación, pero el pecado es la vergüenza de los pueblos". </a:t>
            </a:r>
          </a:p>
        </p:txBody>
      </p:sp>
      <p:pic>
        <p:nvPicPr>
          <p:cNvPr id="6" name="Imagen 5">
            <a:extLst>
              <a:ext uri="{FF2B5EF4-FFF2-40B4-BE49-F238E27FC236}">
                <a16:creationId xmlns:a16="http://schemas.microsoft.com/office/drawing/2014/main" id="{A182F137-767D-41B6-9633-28C237D06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305263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7A400DA-D568-44F3-AA03-B2A4AD22EA13}"/>
              </a:ext>
            </a:extLst>
          </p:cNvPr>
          <p:cNvPicPr>
            <a:picLocks noChangeAspect="1"/>
          </p:cNvPicPr>
          <p:nvPr/>
        </p:nvPicPr>
        <p:blipFill rotWithShape="1">
          <a:blip r:embed="rId3">
            <a:extLst>
              <a:ext uri="{28A0092B-C50C-407E-A947-70E740481C1C}">
                <a14:useLocalDpi xmlns:a14="http://schemas.microsoft.com/office/drawing/2010/main" val="0"/>
              </a:ext>
            </a:extLst>
          </a:blip>
          <a:srcRect t="8001" b="27951"/>
          <a:stretch/>
        </p:blipFill>
        <p:spPr>
          <a:xfrm>
            <a:off x="1343472" y="-181866"/>
            <a:ext cx="7371256" cy="7074146"/>
          </a:xfrm>
          <a:prstGeom prst="rect">
            <a:avLst/>
          </a:prstGeom>
          <a:effectLst>
            <a:softEdge rad="635000"/>
          </a:effectLst>
        </p:spPr>
      </p:pic>
      <p:pic>
        <p:nvPicPr>
          <p:cNvPr id="6" name="Imagen 5">
            <a:extLst>
              <a:ext uri="{FF2B5EF4-FFF2-40B4-BE49-F238E27FC236}">
                <a16:creationId xmlns:a16="http://schemas.microsoft.com/office/drawing/2014/main" id="{E077B5CD-8857-4698-A967-E0E1A77B33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388858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27ED374-15A4-4304-AFA0-7FC0A437A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12576"/>
            <a:ext cx="10287000" cy="6858000"/>
          </a:xfrm>
          <a:prstGeom prst="rect">
            <a:avLst/>
          </a:prstGeom>
          <a:effectLst>
            <a:softEdge rad="635000"/>
          </a:effectLst>
        </p:spPr>
      </p:pic>
      <p:pic>
        <p:nvPicPr>
          <p:cNvPr id="3" name="Imagen 2">
            <a:extLst>
              <a:ext uri="{FF2B5EF4-FFF2-40B4-BE49-F238E27FC236}">
                <a16:creationId xmlns:a16="http://schemas.microsoft.com/office/drawing/2014/main" id="{5A38ED41-295F-489C-B6DE-201BEE240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389583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B741A131-FF19-4111-99FD-E4AF84DCFE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30" b="11537"/>
          <a:stretch/>
        </p:blipFill>
        <p:spPr>
          <a:xfrm>
            <a:off x="0" y="-533400"/>
            <a:ext cx="10210800" cy="8077200"/>
          </a:xfrm>
          <a:prstGeom prst="rect">
            <a:avLst/>
          </a:prstGeom>
          <a:effectLst>
            <a:softEdge rad="635000"/>
          </a:effectLst>
        </p:spPr>
      </p:pic>
      <p:sp>
        <p:nvSpPr>
          <p:cNvPr id="3" name="Subtítulo 2">
            <a:extLst>
              <a:ext uri="{FF2B5EF4-FFF2-40B4-BE49-F238E27FC236}">
                <a16:creationId xmlns:a16="http://schemas.microsoft.com/office/drawing/2014/main" id="{F2521F02-00A4-42C9-8A9A-4E0C85310A08}"/>
              </a:ext>
            </a:extLst>
          </p:cNvPr>
          <p:cNvSpPr>
            <a:spLocks noGrp="1"/>
          </p:cNvSpPr>
          <p:nvPr>
            <p:ph type="subTitle" idx="1"/>
          </p:nvPr>
        </p:nvSpPr>
        <p:spPr/>
        <p:txBody>
          <a:bodyPr/>
          <a:lstStyle/>
          <a:p>
            <a:endParaRPr lang="es-ES" dirty="0"/>
          </a:p>
        </p:txBody>
      </p:sp>
      <p:pic>
        <p:nvPicPr>
          <p:cNvPr id="12" name="Imagen 11">
            <a:extLst>
              <a:ext uri="{FF2B5EF4-FFF2-40B4-BE49-F238E27FC236}">
                <a16:creationId xmlns:a16="http://schemas.microsoft.com/office/drawing/2014/main" id="{C082DF5E-C112-446C-B0C5-EB824C03D5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23" y="340160"/>
            <a:ext cx="4114800" cy="2064374"/>
          </a:xfrm>
          <a:prstGeom prst="rect">
            <a:avLst/>
          </a:prstGeom>
        </p:spPr>
      </p:pic>
      <p:pic>
        <p:nvPicPr>
          <p:cNvPr id="19" name="Imagen 18">
            <a:extLst>
              <a:ext uri="{FF2B5EF4-FFF2-40B4-BE49-F238E27FC236}">
                <a16:creationId xmlns:a16="http://schemas.microsoft.com/office/drawing/2014/main" id="{A0A69195-7024-436C-8A40-8C10EC6ADC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714301"/>
            <a:ext cx="990600" cy="991299"/>
          </a:xfrm>
          <a:prstGeom prst="rect">
            <a:avLst/>
          </a:prstGeom>
          <a:ln>
            <a:noFill/>
          </a:ln>
          <a:effectLst>
            <a:outerShdw blurRad="190500" algn="tl" rotWithShape="0">
              <a:srgbClr val="000000">
                <a:alpha val="70000"/>
              </a:srgbClr>
            </a:outerShdw>
          </a:effectLst>
        </p:spPr>
      </p:pic>
      <p:sp>
        <p:nvSpPr>
          <p:cNvPr id="20" name="CuadroTexto 19">
            <a:extLst>
              <a:ext uri="{FF2B5EF4-FFF2-40B4-BE49-F238E27FC236}">
                <a16:creationId xmlns:a16="http://schemas.microsoft.com/office/drawing/2014/main" id="{B1172CEB-EC6C-4662-AEBC-26D2F5E747BD}"/>
              </a:ext>
            </a:extLst>
          </p:cNvPr>
          <p:cNvSpPr txBox="1"/>
          <p:nvPr/>
        </p:nvSpPr>
        <p:spPr>
          <a:xfrm>
            <a:off x="1219200" y="5979117"/>
            <a:ext cx="4114800" cy="523220"/>
          </a:xfrm>
          <a:prstGeom prst="rect">
            <a:avLst/>
          </a:prstGeom>
          <a:noFill/>
        </p:spPr>
        <p:txBody>
          <a:bodyPr wrap="square" rtlCol="0">
            <a:spAutoFit/>
          </a:bodyPr>
          <a:lstStyle/>
          <a:p>
            <a:r>
              <a:rPr lang="es-ES" sz="2800" b="1" baseline="0" dirty="0">
                <a:solidFill>
                  <a:schemeClr val="bg1"/>
                </a:solidFill>
                <a:effectLst>
                  <a:outerShdw blurRad="50800" dist="38100" dir="2700000" algn="tl" rotWithShape="0">
                    <a:prstClr val="black">
                      <a:alpha val="40000"/>
                    </a:prstClr>
                  </a:outerShdw>
                </a:effectLst>
                <a:latin typeface="+mn-lt"/>
              </a:rPr>
              <a:t>labibliatienerazon</a:t>
            </a:r>
            <a:r>
              <a:rPr lang="es-ES" sz="2800" b="1" baseline="0" dirty="0">
                <a:solidFill>
                  <a:schemeClr val="bg1"/>
                </a:solidFill>
                <a:effectLst>
                  <a:outerShdw blurRad="50800" dist="38100" dir="2700000" algn="tl" rotWithShape="0">
                    <a:prstClr val="black">
                      <a:alpha val="40000"/>
                    </a:prstClr>
                  </a:outerShdw>
                </a:effectLst>
              </a:rPr>
              <a:t>.org</a:t>
            </a:r>
          </a:p>
        </p:txBody>
      </p:sp>
      <p:pic>
        <p:nvPicPr>
          <p:cNvPr id="10" name="Imagen 9">
            <a:extLst>
              <a:ext uri="{FF2B5EF4-FFF2-40B4-BE49-F238E27FC236}">
                <a16:creationId xmlns:a16="http://schemas.microsoft.com/office/drawing/2014/main" id="{4A0F562B-14FC-4753-83EB-9D6574067B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9800" y="5937393"/>
            <a:ext cx="2053281" cy="768207"/>
          </a:xfrm>
          <a:prstGeom prst="rect">
            <a:avLst/>
          </a:prstGeom>
        </p:spPr>
      </p:pic>
      <p:sp>
        <p:nvSpPr>
          <p:cNvPr id="13" name="CuadroTexto 12">
            <a:extLst>
              <a:ext uri="{FF2B5EF4-FFF2-40B4-BE49-F238E27FC236}">
                <a16:creationId xmlns:a16="http://schemas.microsoft.com/office/drawing/2014/main" id="{36812284-0691-4196-8C6D-01394FFE569C}"/>
              </a:ext>
            </a:extLst>
          </p:cNvPr>
          <p:cNvSpPr txBox="1"/>
          <p:nvPr/>
        </p:nvSpPr>
        <p:spPr>
          <a:xfrm>
            <a:off x="716711" y="2844225"/>
            <a:ext cx="5646963" cy="584775"/>
          </a:xfrm>
          <a:prstGeom prst="rect">
            <a:avLst/>
          </a:prstGeom>
          <a:noFill/>
        </p:spPr>
        <p:txBody>
          <a:bodyPr wrap="square" rtlCol="0">
            <a:spAutoFit/>
          </a:bodyPr>
          <a:lstStyle/>
          <a:p>
            <a:r>
              <a:rPr lang="es-ES" sz="3200" b="1" baseline="0" dirty="0">
                <a:solidFill>
                  <a:schemeClr val="bg1"/>
                </a:solidFill>
                <a:effectLst>
                  <a:outerShdw blurRad="50800" dist="38100" dir="2700000" algn="tl" rotWithShape="0">
                    <a:prstClr val="black">
                      <a:alpha val="40000"/>
                    </a:prstClr>
                  </a:outerShdw>
                </a:effectLst>
                <a:latin typeface="+mn-lt"/>
              </a:rPr>
              <a:t>PRÓXIMO TEMA:</a:t>
            </a:r>
          </a:p>
        </p:txBody>
      </p:sp>
      <p:sp>
        <p:nvSpPr>
          <p:cNvPr id="4" name="Rectángulo 3">
            <a:extLst>
              <a:ext uri="{FF2B5EF4-FFF2-40B4-BE49-F238E27FC236}">
                <a16:creationId xmlns:a16="http://schemas.microsoft.com/office/drawing/2014/main" id="{9D0A4B2E-B7A7-4BDC-9AF7-595087E93069}"/>
              </a:ext>
            </a:extLst>
          </p:cNvPr>
          <p:cNvSpPr/>
          <p:nvPr/>
        </p:nvSpPr>
        <p:spPr>
          <a:xfrm>
            <a:off x="267675" y="4259759"/>
            <a:ext cx="11924326" cy="1200329"/>
          </a:xfrm>
          <a:prstGeom prst="rect">
            <a:avLst/>
          </a:prstGeom>
          <a:gradFill>
            <a:gsLst>
              <a:gs pos="23000">
                <a:schemeClr val="accent1">
                  <a:lumMod val="5000"/>
                  <a:lumOff val="95000"/>
                  <a:alpha val="69000"/>
                </a:schemeClr>
              </a:gs>
              <a:gs pos="100000">
                <a:schemeClr val="bg1"/>
              </a:gs>
            </a:gsLst>
            <a:lin ang="16200000" scaled="0"/>
          </a:gradFill>
        </p:spPr>
        <p:txBody>
          <a:bodyPr wrap="square">
            <a:spAutoFit/>
          </a:bodyPr>
          <a:lstStyle/>
          <a:p>
            <a:r>
              <a:rPr lang="es-ES" sz="4400" b="1" baseline="0" dirty="0">
                <a:latin typeface="+mj-lt"/>
              </a:rPr>
              <a:t>   </a:t>
            </a:r>
            <a:r>
              <a:rPr lang="es-ES" sz="4400" b="1" dirty="0">
                <a:latin typeface="+mj-lt"/>
              </a:rPr>
              <a:t>Adicciones comunes </a:t>
            </a:r>
            <a:br>
              <a:rPr lang="es-ES" sz="4400" b="1" dirty="0">
                <a:latin typeface="+mj-lt"/>
              </a:rPr>
            </a:br>
            <a:r>
              <a:rPr lang="es-ES" sz="2800" b="1" dirty="0">
                <a:latin typeface="+mj-lt"/>
              </a:rPr>
              <a:t>     </a:t>
            </a:r>
            <a:r>
              <a:rPr lang="es-ES" sz="2400" b="1" dirty="0">
                <a:latin typeface="+mj-lt"/>
              </a:rPr>
              <a:t>Azúcar, café y sal (sodio)</a:t>
            </a:r>
            <a:endParaRPr lang="es-ES" sz="4400" b="1" baseline="0" dirty="0">
              <a:latin typeface="+mj-lt"/>
            </a:endParaRPr>
          </a:p>
        </p:txBody>
      </p:sp>
    </p:spTree>
    <p:extLst>
      <p:ext uri="{BB962C8B-B14F-4D97-AF65-F5344CB8AC3E}">
        <p14:creationId xmlns:p14="http://schemas.microsoft.com/office/powerpoint/2010/main" val="103615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40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0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hueso sano y hueso con osteoporosis">
            <a:extLst>
              <a:ext uri="{FF2B5EF4-FFF2-40B4-BE49-F238E27FC236}">
                <a16:creationId xmlns:a16="http://schemas.microsoft.com/office/drawing/2014/main" id="{2E1BDF7E-7708-4DC9-8429-8EEBA2D5C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 y="1196752"/>
            <a:ext cx="11416208" cy="478558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2D3CA87-DF44-414B-87DC-C37950EE1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295813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3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1F058289-C0AB-4A8D-B437-8A7E61C76C85}"/>
              </a:ext>
            </a:extLst>
          </p:cNvPr>
          <p:cNvGrpSpPr/>
          <p:nvPr/>
        </p:nvGrpSpPr>
        <p:grpSpPr>
          <a:xfrm>
            <a:off x="1559496" y="662027"/>
            <a:ext cx="7272808" cy="5533945"/>
            <a:chOff x="1415480" y="687959"/>
            <a:chExt cx="7272808" cy="5533945"/>
          </a:xfrm>
        </p:grpSpPr>
        <p:pic>
          <p:nvPicPr>
            <p:cNvPr id="15362" name="Picture 3" descr="19678">
              <a:extLst>
                <a:ext uri="{FF2B5EF4-FFF2-40B4-BE49-F238E27FC236}">
                  <a16:creationId xmlns:a16="http://schemas.microsoft.com/office/drawing/2014/main" id="{54178A22-EA29-416F-998D-36E3C74872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7"/>
            <a:stretch/>
          </p:blipFill>
          <p:spPr bwMode="auto">
            <a:xfrm>
              <a:off x="1415480" y="687959"/>
              <a:ext cx="7128792" cy="5482082"/>
            </a:xfrm>
            <a:prstGeom prst="rect">
              <a:avLst/>
            </a:prstGeom>
            <a:ln>
              <a:noFill/>
            </a:ln>
            <a:effectLst/>
          </p:spPr>
        </p:pic>
        <p:sp>
          <p:nvSpPr>
            <p:cNvPr id="2" name="Rectángulo 1">
              <a:extLst>
                <a:ext uri="{FF2B5EF4-FFF2-40B4-BE49-F238E27FC236}">
                  <a16:creationId xmlns:a16="http://schemas.microsoft.com/office/drawing/2014/main" id="{D3E5C980-F226-493D-8FA3-18B949DA4975}"/>
                </a:ext>
              </a:extLst>
            </p:cNvPr>
            <p:cNvSpPr/>
            <p:nvPr/>
          </p:nvSpPr>
          <p:spPr>
            <a:xfrm>
              <a:off x="6960096" y="5805264"/>
              <a:ext cx="1728192" cy="41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6" name="Imagen 5">
            <a:extLst>
              <a:ext uri="{FF2B5EF4-FFF2-40B4-BE49-F238E27FC236}">
                <a16:creationId xmlns:a16="http://schemas.microsoft.com/office/drawing/2014/main" id="{35A1FA2B-5F4D-4019-8112-B3765418C0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esultado de imagen para reemplazo de cabeza femoral">
            <a:extLst>
              <a:ext uri="{FF2B5EF4-FFF2-40B4-BE49-F238E27FC236}">
                <a16:creationId xmlns:a16="http://schemas.microsoft.com/office/drawing/2014/main" id="{BD82ED43-50FF-475F-9139-20ADE3ECD4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48"/>
          <a:stretch/>
        </p:blipFill>
        <p:spPr bwMode="auto">
          <a:xfrm>
            <a:off x="767408" y="260648"/>
            <a:ext cx="8276310" cy="612404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E28AB4F6-4AEE-44EE-A1FC-2624BC7BD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262020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sultado de imagen para reemplazo de cadera">
            <a:extLst>
              <a:ext uri="{FF2B5EF4-FFF2-40B4-BE49-F238E27FC236}">
                <a16:creationId xmlns:a16="http://schemas.microsoft.com/office/drawing/2014/main" id="{64B7A3C8-EC71-4B98-A2FA-26EE9E438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88" b="6077"/>
          <a:stretch/>
        </p:blipFill>
        <p:spPr bwMode="auto">
          <a:xfrm>
            <a:off x="767408" y="908720"/>
            <a:ext cx="8382000" cy="5313184"/>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0A79C60F-3B52-4945-BA41-971EB592BC7A}"/>
              </a:ext>
            </a:extLst>
          </p:cNvPr>
          <p:cNvSpPr/>
          <p:nvPr/>
        </p:nvSpPr>
        <p:spPr>
          <a:xfrm>
            <a:off x="1199456" y="451430"/>
            <a:ext cx="3528392" cy="523220"/>
          </a:xfrm>
          <a:prstGeom prst="rect">
            <a:avLst/>
          </a:prstGeom>
        </p:spPr>
        <p:txBody>
          <a:bodyPr wrap="square">
            <a:spAutoFit/>
          </a:bodyPr>
          <a:lstStyle/>
          <a:p>
            <a:pPr algn="ctr"/>
            <a:r>
              <a:rPr lang="es-ES" sz="2800" b="1" dirty="0"/>
              <a:t>ANTES</a:t>
            </a:r>
          </a:p>
        </p:txBody>
      </p:sp>
      <p:sp>
        <p:nvSpPr>
          <p:cNvPr id="8" name="Rectángulo 7">
            <a:extLst>
              <a:ext uri="{FF2B5EF4-FFF2-40B4-BE49-F238E27FC236}">
                <a16:creationId xmlns:a16="http://schemas.microsoft.com/office/drawing/2014/main" id="{83C5661D-A351-4D82-906E-F37934D0D105}"/>
              </a:ext>
            </a:extLst>
          </p:cNvPr>
          <p:cNvSpPr/>
          <p:nvPr/>
        </p:nvSpPr>
        <p:spPr>
          <a:xfrm>
            <a:off x="5042794" y="451430"/>
            <a:ext cx="3528392" cy="523220"/>
          </a:xfrm>
          <a:prstGeom prst="rect">
            <a:avLst/>
          </a:prstGeom>
        </p:spPr>
        <p:txBody>
          <a:bodyPr wrap="square">
            <a:spAutoFit/>
          </a:bodyPr>
          <a:lstStyle/>
          <a:p>
            <a:pPr algn="ctr"/>
            <a:r>
              <a:rPr lang="es-ES" sz="2800" b="1" dirty="0"/>
              <a:t>DESPUÉS</a:t>
            </a:r>
          </a:p>
        </p:txBody>
      </p:sp>
      <p:pic>
        <p:nvPicPr>
          <p:cNvPr id="9" name="Imagen 8">
            <a:extLst>
              <a:ext uri="{FF2B5EF4-FFF2-40B4-BE49-F238E27FC236}">
                <a16:creationId xmlns:a16="http://schemas.microsoft.com/office/drawing/2014/main" id="{33AF4EFF-588E-498F-AF95-BA3AF0B9C2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176933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08052">
            <a:extLst>
              <a:ext uri="{FF2B5EF4-FFF2-40B4-BE49-F238E27FC236}">
                <a16:creationId xmlns:a16="http://schemas.microsoft.com/office/drawing/2014/main" id="{5EF8F723-12CD-41FA-958E-662371E3BE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75" t="8399" r="8651"/>
          <a:stretch/>
        </p:blipFill>
        <p:spPr bwMode="auto">
          <a:xfrm>
            <a:off x="1703512" y="908720"/>
            <a:ext cx="6360707" cy="5040560"/>
          </a:xfrm>
          <a:prstGeom prst="round2DiagRect">
            <a:avLst>
              <a:gd name="adj1" fmla="val 16667"/>
              <a:gd name="adj2" fmla="val 0"/>
            </a:avLst>
          </a:prstGeom>
          <a:noFill/>
          <a:ln w="88900" cap="sq">
            <a:solidFill>
              <a:srgbClr val="FFFFFF"/>
            </a:solidFill>
            <a:miter lim="800000"/>
          </a:ln>
          <a:effectLst>
            <a:outerShdw blurRad="254000" sx="101000" sy="101000" algn="tl" rotWithShape="0">
              <a:srgbClr val="000000">
                <a:alpha val="79000"/>
              </a:srgbClr>
            </a:outerShdw>
          </a:effectLst>
        </p:spPr>
      </p:pic>
      <p:pic>
        <p:nvPicPr>
          <p:cNvPr id="4" name="Imagen 3">
            <a:extLst>
              <a:ext uri="{FF2B5EF4-FFF2-40B4-BE49-F238E27FC236}">
                <a16:creationId xmlns:a16="http://schemas.microsoft.com/office/drawing/2014/main" id="{1ABBE2D2-4CF3-420E-9836-605A2B1001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124224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
            <a:extLst>
              <a:ext uri="{FF2B5EF4-FFF2-40B4-BE49-F238E27FC236}">
                <a16:creationId xmlns:a16="http://schemas.microsoft.com/office/drawing/2014/main" id="{BB25783F-7C50-4B9F-A290-228EF991D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2" t="5364" r="16926" b="2417"/>
          <a:stretch/>
        </p:blipFill>
        <p:spPr bwMode="auto">
          <a:xfrm>
            <a:off x="2063552" y="1560153"/>
            <a:ext cx="5605739" cy="4680520"/>
          </a:xfrm>
          <a:prstGeom prst="round2DiagRect">
            <a:avLst>
              <a:gd name="adj1" fmla="val 16667"/>
              <a:gd name="adj2" fmla="val 0"/>
            </a:avLst>
          </a:prstGeom>
          <a:ln w="88900" cap="sq">
            <a:solidFill>
              <a:srgbClr val="FFFFFF"/>
            </a:solidFill>
            <a:miter lim="800000"/>
          </a:ln>
          <a:effectLst>
            <a:outerShdw blurRad="254000" sx="101000" sy="101000" algn="tl" rotWithShape="0">
              <a:srgbClr val="000000">
                <a:alpha val="85000"/>
              </a:srgbClr>
            </a:outerShdw>
          </a:effectLst>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985C53B6-0460-4CE8-9F93-0B8792FC0979}"/>
              </a:ext>
            </a:extLst>
          </p:cNvPr>
          <p:cNvSpPr>
            <a:spLocks noGrp="1" noChangeArrowheads="1"/>
          </p:cNvSpPr>
          <p:nvPr/>
        </p:nvSpPr>
        <p:spPr>
          <a:xfrm>
            <a:off x="0" y="0"/>
            <a:ext cx="12192000" cy="1158875"/>
          </a:xfrm>
          <a:prstGeom prst="rect">
            <a:avLst/>
          </a:prstGeom>
          <a:solidFill>
            <a:srgbClr val="093678"/>
          </a:solidFill>
        </p:spPr>
        <p:txBody>
          <a:bodyPr vert="horz" wrap="square" lIns="91440" tIns="228600" rIns="91440" bIns="32004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0"/>
            <a:r>
              <a:rPr lang="es-ES" sz="4000" b="1" dirty="0">
                <a:solidFill>
                  <a:schemeClr val="bg1"/>
                </a:solidFill>
              </a:rPr>
              <a:t>ESTADO INTERMEDIO DE LA ARTROSIS</a:t>
            </a:r>
          </a:p>
        </p:txBody>
      </p:sp>
      <p:pic>
        <p:nvPicPr>
          <p:cNvPr id="5" name="Imagen 4">
            <a:extLst>
              <a:ext uri="{FF2B5EF4-FFF2-40B4-BE49-F238E27FC236}">
                <a16:creationId xmlns:a16="http://schemas.microsoft.com/office/drawing/2014/main" id="{4493B29E-E514-40BF-95C3-E11CACAE6E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extLst>
      <p:ext uri="{BB962C8B-B14F-4D97-AF65-F5344CB8AC3E}">
        <p14:creationId xmlns:p14="http://schemas.microsoft.com/office/powerpoint/2010/main" val="282452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a">
  <a:themeElements>
    <a:clrScheme name="Rojo naranja">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646</TotalTime>
  <Words>3530</Words>
  <Application>Microsoft Office PowerPoint</Application>
  <PresentationFormat>Panorámica</PresentationFormat>
  <Paragraphs>114</Paragraphs>
  <Slides>33</Slides>
  <Notes>33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33</vt:i4>
      </vt:variant>
    </vt:vector>
  </HeadingPairs>
  <TitlesOfParts>
    <vt:vector size="42" baseType="lpstr">
      <vt:lpstr>Arial</vt:lpstr>
      <vt:lpstr>Calibri</vt:lpstr>
      <vt:lpstr>Times New Roman</vt:lpstr>
      <vt:lpstr>Trebuchet MS</vt:lpstr>
      <vt:lpstr>Univers Condensed</vt:lpstr>
      <vt:lpstr>Verdana</vt:lpstr>
      <vt:lpstr>Wingdings</vt:lpstr>
      <vt:lpstr>Wingdings 3</vt:lpstr>
      <vt:lpstr>Faceta</vt:lpstr>
      <vt:lpstr>Presentación de PowerPoint</vt:lpstr>
      <vt:lpstr>Osteoartritis y desgaste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BETESDA ONLINE</dc:creator>
  <cp:lastModifiedBy>Rodolfo Murua</cp:lastModifiedBy>
  <cp:revision>58</cp:revision>
  <dcterms:created xsi:type="dcterms:W3CDTF">2018-11-19T22:04:39Z</dcterms:created>
  <dcterms:modified xsi:type="dcterms:W3CDTF">2019-11-01T21:08:01Z</dcterms:modified>
</cp:coreProperties>
</file>