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5"/>
  </p:notesMasterIdLst>
  <p:sldIdLst>
    <p:sldId id="305" r:id="rId2"/>
    <p:sldId id="258" r:id="rId3"/>
    <p:sldId id="256" r:id="rId4"/>
    <p:sldId id="257" r:id="rId5"/>
    <p:sldId id="306" r:id="rId6"/>
    <p:sldId id="260" r:id="rId7"/>
    <p:sldId id="261" r:id="rId8"/>
    <p:sldId id="262" r:id="rId9"/>
    <p:sldId id="263" r:id="rId10"/>
    <p:sldId id="264" r:id="rId11"/>
    <p:sldId id="265" r:id="rId12"/>
    <p:sldId id="266" r:id="rId13"/>
    <p:sldId id="267" r:id="rId14"/>
    <p:sldId id="268" r:id="rId15"/>
    <p:sldId id="297" r:id="rId16"/>
    <p:sldId id="272" r:id="rId17"/>
    <p:sldId id="316" r:id="rId18"/>
    <p:sldId id="314" r:id="rId19"/>
    <p:sldId id="315" r:id="rId20"/>
    <p:sldId id="301" r:id="rId21"/>
    <p:sldId id="313" r:id="rId22"/>
    <p:sldId id="303" r:id="rId23"/>
    <p:sldId id="30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294" autoAdjust="0"/>
  </p:normalViewPr>
  <p:slideViewPr>
    <p:cSldViewPr snapToGrid="0">
      <p:cViewPr varScale="1">
        <p:scale>
          <a:sx n="68" d="100"/>
          <a:sy n="68" d="100"/>
        </p:scale>
        <p:origin x="141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24/07/2018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Día Nº 3</a:t>
            </a:r>
          </a:p>
          <a:p>
            <a:r>
              <a:rPr lang="es-AR" dirty="0" smtClean="0"/>
              <a:t>Un amor incomparable</a:t>
            </a:r>
          </a:p>
          <a:p>
            <a:endParaRPr lang="es-AR" dirty="0" smtClean="0"/>
          </a:p>
          <a:p>
            <a:r>
              <a:rPr lang="es-AR" dirty="0" smtClean="0"/>
              <a:t>Base bíblica: La creación. Génesis 1-3; 2:1-5, Juan 8:12, Isaías 43:1, Juan 14:1-3, Apocalipsis 21:21, Apocalipsis 21:4.</a:t>
            </a:r>
          </a:p>
          <a:p>
            <a:r>
              <a:rPr lang="es-AR" dirty="0" smtClean="0"/>
              <a:t>Enseñanza principal: Dios quiere mostrarte su amor.</a:t>
            </a:r>
          </a:p>
          <a:p>
            <a:r>
              <a:rPr lang="es-AR" dirty="0" smtClean="0"/>
              <a:t>Historia: La creación.</a:t>
            </a:r>
          </a:p>
          <a:p>
            <a:endParaRPr lang="es-AR" dirty="0" smtClean="0"/>
          </a:p>
          <a:p>
            <a:r>
              <a:rPr lang="es-AR" dirty="0" smtClean="0"/>
              <a:t>Objetivos</a:t>
            </a:r>
          </a:p>
          <a:p>
            <a:r>
              <a:rPr lang="es-AR" dirty="0" smtClean="0"/>
              <a:t>Que los niños puedan:</a:t>
            </a:r>
          </a:p>
          <a:p>
            <a:r>
              <a:rPr lang="es-AR" dirty="0" smtClean="0"/>
              <a:t>Comprender como es el amor de Dios.</a:t>
            </a:r>
          </a:p>
          <a:p>
            <a:r>
              <a:rPr lang="es-AR" dirty="0" smtClean="0"/>
              <a:t>Entender cuán grande es el amor de Dios para nosotros.</a:t>
            </a:r>
          </a:p>
          <a:p>
            <a:r>
              <a:rPr lang="es-AR" dirty="0" smtClean="0"/>
              <a:t>Estar seguros que Dios nos ama. </a:t>
            </a:r>
          </a:p>
          <a:p>
            <a:endParaRPr lang="es-AR" dirty="0" smtClean="0"/>
          </a:p>
          <a:p>
            <a:r>
              <a:rPr lang="es-AR" dirty="0" smtClean="0"/>
              <a:t>Materiales</a:t>
            </a:r>
          </a:p>
          <a:p>
            <a:r>
              <a:rPr lang="es-AR" dirty="0" smtClean="0"/>
              <a:t>Dibujos para la lección. Canción lema del día y versículo de memoria en láminas ilustrativas. Materiales ilustrativos para el momento de la oración. Recuerdos con el texto del día para que cada niño se lleve a su casa. Materiales para actividades manuales. </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Nosotros existimos gracias al maravilloso amor de Dios. Él nos hizo a cada uno de nosotros, somos sus hijos. </a:t>
            </a:r>
          </a:p>
          <a:p>
            <a:r>
              <a:rPr lang="es-AR" dirty="0" smtClean="0"/>
              <a:t>Somos de Él porqué nos creó, y además, Él murió por nosotros (Isaías 43:1).</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La tierra había quedado terminada hermosamente para que nosotros viviéramos en ella. Así fue la creación.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También ahora nos está preparando otra ciudad para que podamos vivir. Una ciudad hermosa donde no habrá muerte, ni dolor. Ese lugar está en el cielo.</a:t>
            </a:r>
          </a:p>
          <a:p>
            <a:r>
              <a:rPr lang="es-AR" dirty="0" smtClean="0"/>
              <a:t>Él les enjugará toda lágrima de los ojos. Ya no habrá muerte, ni llanto, ni lamento ni dolor, porque las primeras cosas han dejado de existir (Apocalipsis 21:4).</a:t>
            </a:r>
          </a:p>
          <a:p>
            <a:r>
              <a:rPr lang="es-AR" dirty="0" smtClean="0"/>
              <a:t>Dios nos dice: No se angustien. Confíen en Dios, y confíen también en mí. En el hogar de mi Padre hay muchas viviendas; si no fuera así, ya se lo habría dicho a ustedes. Voy a prepararles un lugar. Y, si me voy y se lo preparo, vendré para llevármelos conmigo. Así ustedes estarán donde yo esté (Juan 14:1-3).</a:t>
            </a:r>
          </a:p>
          <a:p>
            <a:r>
              <a:rPr lang="es-AR" dirty="0" smtClean="0"/>
              <a:t>¿Sabes cómo es esa ciudad? La Biblia nos cuenta. </a:t>
            </a:r>
          </a:p>
          <a:p>
            <a:r>
              <a:rPr lang="es-AR" dirty="0" smtClean="0"/>
              <a:t>Las doce puertas son doce perlas, y cada puerta está hecha de una sola perla. La calle principal de la ciudad es de oro puro, como cristal transparente (Apocalipsis 21:21).</a:t>
            </a:r>
          </a:p>
          <a:p>
            <a:r>
              <a:rPr lang="es-AR" dirty="0" smtClean="0"/>
              <a:t>Esa ciudad es maravillosa. No podemos imaginarnos como será. </a:t>
            </a:r>
          </a:p>
          <a:p>
            <a:r>
              <a:rPr lang="es-AR" dirty="0" smtClean="0"/>
              <a:t>Pronto vendrá a buscarnos para ir a vivir con Él en esta hermosa ciudad. ¡Cuán grande es el amor de Dios para con nosotros que desea que nosotros no estemos aquí en un mundo lleno de mal sino en el cielo donde él vive! ¡Cuánto amor de parte de Dios para con nosotros!</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Enseñanza del texto bíblico</a:t>
            </a:r>
          </a:p>
          <a:p>
            <a:r>
              <a:rPr lang="es-AR" dirty="0" smtClean="0"/>
              <a:t>Jeremías 31:3</a:t>
            </a:r>
          </a:p>
          <a:p>
            <a:r>
              <a:rPr lang="es-AR" dirty="0" smtClean="0"/>
              <a:t>Recordemos que este es un momento muy especial. Es donde grabamos en el corazón de nuestros alumnos la palabra de Dios mismo. </a:t>
            </a:r>
          </a:p>
          <a:p>
            <a:r>
              <a:rPr lang="es-AR" dirty="0" smtClean="0"/>
              <a:t>Preparar de antemano el texto en tarjetas grandes con frases. Por ej. </a:t>
            </a:r>
          </a:p>
          <a:p>
            <a:r>
              <a:rPr lang="es-AR" dirty="0" smtClean="0"/>
              <a:t>Jehová se manifestó a mí</a:t>
            </a:r>
          </a:p>
          <a:p>
            <a:r>
              <a:rPr lang="es-AR" dirty="0" smtClean="0"/>
              <a:t>Hace ya mucho tiempo, diciendo:</a:t>
            </a:r>
          </a:p>
          <a:p>
            <a:r>
              <a:rPr lang="es-AR" dirty="0" smtClean="0"/>
              <a:t>Con amor eterno te he amado;</a:t>
            </a:r>
          </a:p>
          <a:p>
            <a:r>
              <a:rPr lang="es-AR" dirty="0" smtClean="0"/>
              <a:t>Por tanto, te prolongué mi misericordia.</a:t>
            </a:r>
          </a:p>
          <a:p>
            <a:r>
              <a:rPr lang="es-AR" dirty="0" smtClean="0"/>
              <a:t>Seguir los pasos enseñados en el folleto de instrucciones. </a:t>
            </a:r>
          </a:p>
          <a:p>
            <a:r>
              <a:rPr lang="es-AR" dirty="0" smtClean="0"/>
              <a:t>Introducción: hoy quiero que todos nos demos un abrazo. Un abrazo grande, grande. Dar unos momentos para esta actividad. </a:t>
            </a:r>
          </a:p>
          <a:p>
            <a:r>
              <a:rPr lang="es-AR" dirty="0" smtClean="0"/>
              <a:t>Presentación: permitir que los niños lean el texto bíblico. El maestro lee fuerte para acompañar a los niños en la lectura. </a:t>
            </a:r>
          </a:p>
          <a:p>
            <a:r>
              <a:rPr lang="es-AR" dirty="0" smtClean="0"/>
              <a:t>Explicación: en este paso explicar las palabras más difíciles del texto: manifestó, eterno, prolongue, misericordia. </a:t>
            </a:r>
          </a:p>
          <a:p>
            <a:r>
              <a:rPr lang="es-AR" dirty="0" smtClean="0"/>
              <a:t>Aplicación: hablar sobre lo que Dios quiere que el niño aprenda sobre este texto. </a:t>
            </a:r>
          </a:p>
          <a:p>
            <a:r>
              <a:rPr lang="es-AR" dirty="0" smtClean="0"/>
              <a:t>Repetición: ser innovadores y creativos en este paso.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Momento de oración</a:t>
            </a:r>
          </a:p>
          <a:p>
            <a:r>
              <a:rPr lang="es-AR" dirty="0" smtClean="0"/>
              <a:t>El momento de hablar con Dios. Comenzar la clase repasando lo aprendido en el momento de la oración. En esta clase será la clase de las peticiones. </a:t>
            </a:r>
          </a:p>
          <a:p>
            <a:r>
              <a:rPr lang="es-AR" dirty="0" smtClean="0"/>
              <a:t>Podemos llevar un papel bien grande y dejar que los niños anoten allí sus peticiones. Es importante al momento de orar, si tenemos muchos alumnos, hacerlo en general. Pero si tenemos pocas nombrar en la oración cada una de las peticiones. Es importante que nuestros alumnos sepan que oramos por ellas y no eliminamos algunas. </a:t>
            </a:r>
          </a:p>
          <a:p>
            <a:r>
              <a:rPr lang="es-AR" dirty="0" smtClean="0"/>
              <a:t>Tener cuidado con los pedidos que pueden tener problemas doctrinales. Por ej. Orar por algún abuelo muerto… Por mi animalito muerto, etc…</a:t>
            </a:r>
          </a:p>
          <a:p>
            <a:r>
              <a:rPr lang="es-AR" dirty="0" smtClean="0"/>
              <a:t> </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Actividades opcionales</a:t>
            </a:r>
          </a:p>
          <a:p>
            <a:r>
              <a:rPr lang="es-AR" dirty="0" smtClean="0"/>
              <a:t>En esta clase se realizará un mural. Un gran paisaje donde se muestre todo lo creado por el Señor. Árboles frutales, animales terrestres, acuáticos, aves, sol, luna, estrellas, al hombre, plantas en general, flores. </a:t>
            </a:r>
          </a:p>
          <a:p>
            <a:r>
              <a:rPr lang="es-AR" dirty="0" smtClean="0"/>
              <a:t>Podemos llevar dibujos para colorear y permitir que los niños recorten y peguen. O dejar que ellos los dibujen. </a:t>
            </a:r>
          </a:p>
          <a:p>
            <a:r>
              <a:rPr lang="es-AR" dirty="0" smtClean="0"/>
              <a:t>Se pueden dar algunos dibujos para que los terminen en casa y luego los niños los traen para pegar en la próxima clase.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208748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0" u="none" strike="noStrike" kern="1200" baseline="0" dirty="0" smtClean="0">
                <a:solidFill>
                  <a:schemeClr val="tx1"/>
                </a:solidFill>
                <a:latin typeface="+mn-lt"/>
                <a:ea typeface="+mn-ea"/>
                <a:cs typeface="+mn-cs"/>
              </a:rPr>
              <a:t>Conclusión: Gracias Señor por tanto amor para mí.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Próximo tema:</a:t>
            </a:r>
          </a:p>
          <a:p>
            <a:r>
              <a:rPr lang="es-ES" sz="1200" b="0" i="0" u="none" strike="noStrike" kern="1200" baseline="0" dirty="0" smtClean="0">
                <a:solidFill>
                  <a:schemeClr val="tx1"/>
                </a:solidFill>
                <a:latin typeface="+mn-lt"/>
                <a:ea typeface="+mn-ea"/>
                <a:cs typeface="+mn-cs"/>
              </a:rPr>
              <a:t>Liberación</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89619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Bienvenida </a:t>
            </a:r>
          </a:p>
          <a:p>
            <a:r>
              <a:rPr lang="es-AR" dirty="0" smtClean="0"/>
              <a:t>Dar la bienvenida de una manera alegre y divertida. Saludando a todos los niños en forma grupal y general. Se puede comenzar con una pequeña dramatización entre los maestros recordando lo sucedido el día anterior.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Momento musical</a:t>
            </a:r>
          </a:p>
          <a:p>
            <a:r>
              <a:rPr lang="es-AR" dirty="0" smtClean="0"/>
              <a:t>Comenzar con canciones alegres que puedan motivar al grupo. Puedes utilizar alguna canción de saludo para esta ocasión. </a:t>
            </a:r>
          </a:p>
          <a:p>
            <a:r>
              <a:rPr lang="es-AR" dirty="0" smtClean="0"/>
              <a:t>Luego enseñar la canción lema del día. Tener en cuenta el folleto de instrucciones.</a:t>
            </a:r>
          </a:p>
          <a:p>
            <a:r>
              <a:rPr lang="es-AR" dirty="0" smtClean="0"/>
              <a:t>Opción: ¡Qué grande es Él! (pág. 38).</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12179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Lección bíblica del día </a:t>
            </a:r>
          </a:p>
          <a:p>
            <a:r>
              <a:rPr lang="es-AR" dirty="0" smtClean="0"/>
              <a:t>Introducción</a:t>
            </a:r>
          </a:p>
          <a:p>
            <a:r>
              <a:rPr lang="es-AR" dirty="0" smtClean="0"/>
              <a:t>Vendar los ojos a dos niños. Sentarlos en una silla y permitir que adivinen según el olfato como se llaman las flores. Hacer lo mismo con algunas frutas dejando a los niños tocar y probar. </a:t>
            </a:r>
          </a:p>
          <a:p>
            <a:r>
              <a:rPr lang="es-AR" dirty="0" smtClean="0"/>
              <a:t>Hoy estudiaremos sobre cómo Dios hizo estas cosas.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Génesis 1:1-5.</a:t>
            </a:r>
          </a:p>
          <a:p>
            <a:r>
              <a:rPr lang="es-AR" dirty="0" smtClean="0"/>
              <a:t>Así comenzó todo. </a:t>
            </a:r>
          </a:p>
          <a:p>
            <a:r>
              <a:rPr lang="es-AR" dirty="0" smtClean="0"/>
              <a:t>La tierra era un caos total, las tinieblas cubrían el abismo, y el Espíritu de Dios se movía sobre la superficie de las aguas. Y dijo Dios: ¡Que exista la luz! Y la luz llegó a existir. Dios consideró que la luz era buena y la separó de las tinieblas. A la luz la llamó día, y a las tinieblas, noche. </a:t>
            </a:r>
          </a:p>
          <a:p>
            <a:r>
              <a:rPr lang="es-AR" dirty="0" smtClean="0"/>
              <a:t>Y vino la noche, y llegó la mañana: ese fue el primer día.</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¿Sabes? </a:t>
            </a:r>
          </a:p>
          <a:p>
            <a:r>
              <a:rPr lang="es-AR" dirty="0" smtClean="0"/>
              <a:t>Nuestra vida antes de conocer a Jesús también era como la tierra. Desordenada y vacía. Pero cuando escuchamos lo que Jesús hizo por nosotros es como si una luz entrara en nuestro corazón. </a:t>
            </a:r>
          </a:p>
          <a:p>
            <a:r>
              <a:rPr lang="es-AR" dirty="0" smtClean="0"/>
              <a:t>Una vez más Jesús se dirigió a la gente, y les dijo: Yo soy la luz del mundo. El que me sigue no andará en tinieblas, sino que tendrá la luz de la vida. (Juan 8:12).</a:t>
            </a:r>
          </a:p>
          <a:p>
            <a:r>
              <a:rPr lang="es-AR" dirty="0" smtClean="0"/>
              <a:t>Nuestra vida cambia cuando nos dejamos guiar por esa luz. La luz de Dios en nuestra vida.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Luego Dios separó las aguas del firmamento. ¿Sabes cómo sucedió? Génesis lo relata así. </a:t>
            </a:r>
          </a:p>
          <a:p>
            <a:r>
              <a:rPr lang="es-AR" dirty="0" smtClean="0"/>
              <a:t>Y dijo Dios: ¡Que exista el firmamento en medio de las aguas, y que las separe! Y así sucedió: Dios hizo el firmamento y separó las aguas que están abajo, de las aguas que están arriba. Al firmamento Dios lo llamó cielo. Y vino la noche, y llegó la mañana: ese fue el segundo día.</a:t>
            </a:r>
          </a:p>
          <a:p>
            <a:r>
              <a:rPr lang="es-AR" dirty="0" smtClean="0"/>
              <a:t>Y dijo Dios: ¡Que las aguas debajo del cielo se reúnan en un solo lugar, y que aparezca lo seco! Y así sucedió. A lo seco Dios lo llamó tierra, y al conjunto de aguas lo llamó mar. Y Dios consideró que esto era bueno. Y dijo Dios: ¡Que haya vegetación sobre la tierra; que esta produzca hierbas que den semilla, y árboles que den su fruto con semilla, todos según su especie! Y así sucedió. Comenzó a brotar la vegetación: hierbas que dan semilla, y árboles que dan su fruto con semilla, todos según su especie. Y Dios consideró que esto era bueno. </a:t>
            </a:r>
          </a:p>
          <a:p>
            <a:r>
              <a:rPr lang="es-AR" dirty="0" smtClean="0"/>
              <a:t>Cierra un momento los ojos e imagina paso por paso como sucedían las cosas. Habrá sido maravilloso poder ver los arboles crecer. Las flores formarse, el césped… </a:t>
            </a:r>
            <a:r>
              <a:rPr lang="es-AR" dirty="0" err="1" smtClean="0"/>
              <a:t>Mmm</a:t>
            </a:r>
            <a:r>
              <a:rPr lang="es-AR" dirty="0" smtClean="0"/>
              <a:t> ¡qué maravilloso! Ya habían transcurrido el segundo y el tercer día de la creación.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Y tú…</a:t>
            </a:r>
          </a:p>
          <a:p>
            <a:r>
              <a:rPr lang="es-AR" dirty="0" smtClean="0"/>
              <a:t>¿Conoces todos los beneficios del agua y de todo lo que hay en la tierra?</a:t>
            </a:r>
          </a:p>
          <a:p>
            <a:r>
              <a:rPr lang="es-AR" dirty="0" smtClean="0"/>
              <a:t>Hay muchas plantas que tienen grandes beneficios para nosotros. Por ejemplo: </a:t>
            </a:r>
          </a:p>
          <a:p>
            <a:r>
              <a:rPr lang="es-AR" dirty="0" smtClean="0"/>
              <a:t>El limón es muy bueno. Cuando nos duele la garganta y lo tomamos nos ayuda a sanar. </a:t>
            </a:r>
          </a:p>
          <a:p>
            <a:r>
              <a:rPr lang="es-AR" dirty="0" smtClean="0"/>
              <a:t>(Hablar sobre los beneficios de las plantas para nosotros. Tener en cuenta las más conocidas en tu ciudad).</a:t>
            </a:r>
          </a:p>
          <a:p>
            <a:endParaRPr lang="es-AR"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smtClean="0"/>
              <a:t>La creación continuó y se crearon pájaros, peces, el sol, luna, estrellas. Todos los animales fueron creados. Eso sucedió el cuarto y quinto día. </a:t>
            </a:r>
          </a:p>
          <a:p>
            <a:r>
              <a:rPr lang="es-AR" dirty="0" smtClean="0"/>
              <a:t>El sexto día se creó una gran obra. Dios creó al hombre y a la mujer. Tomó barro y formó al hombre. Luego sopló aliento de vida y el hombre fue un ser viviente.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5664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F6E0E8E6-B6EB-498A-BC29-48D81AAAA5B6}" type="datetimeFigureOut">
              <a:rPr lang="en-US" smtClean="0"/>
              <a:t>7/24/2018</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889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F4A8B59-FD8C-464E-A2E0-D2DB42977C43}"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3643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12D0685-9E9F-46AF-8733-3458A4A5B67E}"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41314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19578A0-4252-4A4F-8A4C-4F80F1AD91FF}"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4036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DCDF071-3364-4AF2-8784-696D9E530376}"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8162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12E0C83B-2A0D-4895-8D19-F0DA28872F64}" type="datetimeFigureOut">
              <a:rPr lang="en-US" smtClean="0"/>
              <a:t>7/24/2018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0085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5E32ACF0-C7E7-4CC8-840E-A2809FB4BDF6}" type="datetimeFigureOut">
              <a:rPr lang="en-US" smtClean="0"/>
              <a:t>7/24/2018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093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smtClean="0"/>
              <a:t>7/24/2018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8508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smtClean="0"/>
              <a:t>7/24/2018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23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7/24/2018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5134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7/24/2018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3709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7310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smtClean="0"/>
              <a:t>7/24/2018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5297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7/24/2018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0755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7/24/2018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682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E95F70E-5DFF-42EC-93B3-07D70D7ED1BD}"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3471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7/24/2018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240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61EAF71F-1A43-41B7-B605-0710A83174B7}" type="datetimeFigureOut">
              <a:rPr lang="en-US" smtClean="0"/>
              <a:t>7/24/2018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020311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82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ítulo 1"/>
          <p:cNvSpPr>
            <a:spLocks noGrp="1"/>
          </p:cNvSpPr>
          <p:nvPr>
            <p:ph type="ctrTitle"/>
          </p:nvPr>
        </p:nvSpPr>
        <p:spPr>
          <a:xfrm rot="21420000">
            <a:off x="441876" y="666519"/>
            <a:ext cx="8532333" cy="2766528"/>
          </a:xfrm>
        </p:spPr>
        <p:txBody>
          <a:bodyPr>
            <a:normAutofit fontScale="90000"/>
          </a:bodyPr>
          <a:lstStyle/>
          <a:p>
            <a:pPr algn="l"/>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7 </a:t>
            </a:r>
            <a:r>
              <a:rPr lang="en-US" dirty="0" err="1"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días</a:t>
            </a: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 de </a:t>
            </a:r>
            <a:b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br>
            <a:r>
              <a:rPr lang="en-US" dirty="0" err="1"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evangelismo</a:t>
            </a:r>
            <a: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 </a:t>
            </a:r>
            <a:br>
              <a:rPr lang="en-US"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br>
            <a:r>
              <a:rPr lang="en-US" dirty="0" err="1"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infantil</a:t>
            </a:r>
            <a:endPar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6" name="Imagen 5"/>
          <p:cNvPicPr>
            <a:picLocks noChangeAspect="1"/>
          </p:cNvPicPr>
          <p:nvPr/>
        </p:nvPicPr>
        <p:blipFill>
          <a:blip r:embed="rId2"/>
          <a:stretch>
            <a:fillRect/>
          </a:stretch>
        </p:blipFill>
        <p:spPr>
          <a:xfrm rot="240778">
            <a:off x="4790181" y="2478186"/>
            <a:ext cx="2750784" cy="2603973"/>
          </a:xfrm>
          <a:prstGeom prst="rect">
            <a:avLst/>
          </a:prstGeom>
        </p:spPr>
      </p:pic>
      <p:pic>
        <p:nvPicPr>
          <p:cNvPr id="7" name="Imagen 6"/>
          <p:cNvPicPr>
            <a:picLocks noChangeAspect="1"/>
          </p:cNvPicPr>
          <p:nvPr/>
        </p:nvPicPr>
        <p:blipFill>
          <a:blip r:embed="rId3"/>
          <a:stretch>
            <a:fillRect/>
          </a:stretch>
        </p:blipFill>
        <p:spPr>
          <a:xfrm>
            <a:off x="10086923" y="236776"/>
            <a:ext cx="1865538" cy="701101"/>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pic>
        <p:nvPicPr>
          <p:cNvPr id="6" name="Imagen 5"/>
          <p:cNvPicPr>
            <a:picLocks noChangeAspect="1"/>
          </p:cNvPicPr>
          <p:nvPr/>
        </p:nvPicPr>
        <p:blipFill rotWithShape="1">
          <a:blip r:embed="rId4"/>
          <a:srcRect l="-119" t="12159" r="119" b="11533"/>
          <a:stretch/>
        </p:blipFill>
        <p:spPr>
          <a:xfrm>
            <a:off x="192075" y="-56271"/>
            <a:ext cx="11807851" cy="6006905"/>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10336"/>
          <a:stretch/>
        </p:blipFill>
        <p:spPr>
          <a:xfrm>
            <a:off x="629901" y="7529"/>
            <a:ext cx="10453886" cy="6952460"/>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87550" y="-2065382"/>
            <a:ext cx="11016900" cy="11016900"/>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995868" y="-873380"/>
            <a:ext cx="9525000" cy="7620000"/>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51486" y="-1269614"/>
            <a:ext cx="10728960" cy="8046720"/>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75" y="-15482"/>
            <a:ext cx="11680948" cy="6297714"/>
          </a:xfrm>
          <a:prstGeom prst="rect">
            <a:avLst/>
          </a:prstGeom>
        </p:spPr>
      </p:pic>
      <p:sp>
        <p:nvSpPr>
          <p:cNvPr id="2" name="Título 1"/>
          <p:cNvSpPr>
            <a:spLocks noGrp="1"/>
          </p:cNvSpPr>
          <p:nvPr>
            <p:ph type="title"/>
          </p:nvPr>
        </p:nvSpPr>
        <p:spPr/>
        <p:txBody>
          <a:bodyPr/>
          <a:lstStyle/>
          <a:p>
            <a:r>
              <a:rPr lang="es-ES" dirty="0" smtClean="0">
                <a:effectLst>
                  <a:outerShdw blurRad="50800" dist="38100" dir="2700000" algn="tl" rotWithShape="0">
                    <a:prstClr val="black">
                      <a:alpha val="40000"/>
                    </a:prstClr>
                  </a:outerShdw>
                </a:effectLst>
              </a:rPr>
              <a:t>Texto bíblico</a:t>
            </a:r>
            <a:endParaRPr lang="es-ES" dirty="0">
              <a:effectLst>
                <a:outerShdw blurRad="50800" dist="38100" dir="2700000" algn="tl" rotWithShape="0">
                  <a:prstClr val="black">
                    <a:alpha val="40000"/>
                  </a:prstClr>
                </a:outerShdw>
              </a:effectLst>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
        <p:nvSpPr>
          <p:cNvPr id="3" name="Marcador de contenido 2"/>
          <p:cNvSpPr>
            <a:spLocks noGrp="1"/>
          </p:cNvSpPr>
          <p:nvPr>
            <p:ph sz="quarter" idx="13"/>
          </p:nvPr>
        </p:nvSpPr>
        <p:spPr>
          <a:xfrm>
            <a:off x="685800" y="1472555"/>
            <a:ext cx="10394707" cy="3311189"/>
          </a:xfrm>
        </p:spPr>
        <p:txBody>
          <a:bodyPr>
            <a:normAutofit/>
          </a:bodyPr>
          <a:lstStyle/>
          <a:p>
            <a:pPr marL="0" indent="0" algn="ctr">
              <a:buNone/>
            </a:pPr>
            <a:r>
              <a:rPr lang="es-ES" sz="115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bg1">
                      <a:alpha val="40000"/>
                    </a:schemeClr>
                  </a:glow>
                </a:effectLst>
              </a:rPr>
              <a:t>Jeremías 31:3</a:t>
            </a:r>
          </a:p>
        </p:txBody>
      </p:sp>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par>
                          <p:cTn id="14" fill="hold">
                            <p:stCondLst>
                              <p:cond delay="3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798" y="5527386"/>
            <a:ext cx="1863090" cy="697050"/>
          </a:xfrm>
          <a:prstGeom prst="rect">
            <a:avLst/>
          </a:prstGeom>
        </p:spPr>
      </p:pic>
      <p:sp>
        <p:nvSpPr>
          <p:cNvPr id="6" name="Marcador de contenido 2"/>
          <p:cNvSpPr txBox="1">
            <a:spLocks/>
          </p:cNvSpPr>
          <p:nvPr/>
        </p:nvSpPr>
        <p:spPr>
          <a:xfrm>
            <a:off x="1158286" y="309489"/>
            <a:ext cx="9449734" cy="310968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Jehová se manifestó a mí</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798" y="5527386"/>
            <a:ext cx="1863090" cy="697050"/>
          </a:xfrm>
          <a:prstGeom prst="rect">
            <a:avLst/>
          </a:prstGeom>
        </p:spPr>
      </p:pic>
      <p:sp>
        <p:nvSpPr>
          <p:cNvPr id="6" name="Marcador de contenido 2"/>
          <p:cNvSpPr txBox="1">
            <a:spLocks/>
          </p:cNvSpPr>
          <p:nvPr/>
        </p:nvSpPr>
        <p:spPr>
          <a:xfrm>
            <a:off x="1158286" y="309489"/>
            <a:ext cx="9449734" cy="310968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Hace ya mucho tiempo, diciendo:</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59866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798" y="5527386"/>
            <a:ext cx="1863090" cy="697050"/>
          </a:xfrm>
          <a:prstGeom prst="rect">
            <a:avLst/>
          </a:prstGeom>
        </p:spPr>
      </p:pic>
      <p:sp>
        <p:nvSpPr>
          <p:cNvPr id="6" name="Marcador de contenido 2"/>
          <p:cNvSpPr txBox="1">
            <a:spLocks/>
          </p:cNvSpPr>
          <p:nvPr/>
        </p:nvSpPr>
        <p:spPr>
          <a:xfrm>
            <a:off x="1158286" y="309489"/>
            <a:ext cx="9449734" cy="310968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Con amor eterno te he amado;</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8068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clrChange>
              <a:clrFrom>
                <a:srgbClr val="000000"/>
              </a:clrFrom>
              <a:clrTo>
                <a:srgbClr val="000000">
                  <a:alpha val="0"/>
                </a:srgbClr>
              </a:clrTo>
            </a:clrChange>
          </a:blip>
          <a:stretch>
            <a:fillRect/>
          </a:stretch>
        </p:blipFill>
        <p:spPr>
          <a:xfrm>
            <a:off x="285867" y="3159603"/>
            <a:ext cx="10997620" cy="4199091"/>
          </a:xfrm>
          <a:prstGeom prst="rect">
            <a:avLst/>
          </a:prstGeom>
          <a:effectLst>
            <a:softEdge rad="317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798" y="5527386"/>
            <a:ext cx="1863090" cy="697050"/>
          </a:xfrm>
          <a:prstGeom prst="rect">
            <a:avLst/>
          </a:prstGeom>
        </p:spPr>
      </p:pic>
      <p:sp>
        <p:nvSpPr>
          <p:cNvPr id="6" name="Marcador de contenido 2"/>
          <p:cNvSpPr txBox="1">
            <a:spLocks/>
          </p:cNvSpPr>
          <p:nvPr/>
        </p:nvSpPr>
        <p:spPr>
          <a:xfrm>
            <a:off x="166064" y="309489"/>
            <a:ext cx="11434178" cy="310968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rPr>
              <a:t>Por tanto, te prolongué mi misericordia.</a:t>
            </a:r>
            <a:endParaRPr lang="es-AR" sz="13800"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40936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2" name="Título 1"/>
          <p:cNvSpPr>
            <a:spLocks noGrp="1"/>
          </p:cNvSpPr>
          <p:nvPr>
            <p:ph type="ctrTitle"/>
          </p:nvPr>
        </p:nvSpPr>
        <p:spPr>
          <a:xfrm rot="21420000">
            <a:off x="441876" y="666519"/>
            <a:ext cx="8532333" cy="2766528"/>
          </a:xfrm>
        </p:spPr>
        <p:txBody>
          <a:bodyPr>
            <a:normAutofit/>
          </a:bodyPr>
          <a:lstStyle/>
          <a:p>
            <a:pPr algn="l"/>
            <a:r>
              <a:rPr lang="en-US" dirty="0" err="1"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Camina</a:t>
            </a:r>
            <a: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
            </a:r>
            <a:br>
              <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br>
            <a:r>
              <a:rPr lang="en-US" dirty="0" err="1"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rPr>
              <a:t>conmigo</a:t>
            </a:r>
            <a:endPar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4161">
            <a:off x="342901" y="3604851"/>
            <a:ext cx="1332364"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sp>
        <p:nvSpPr>
          <p:cNvPr id="7" name="CuadroTexto 6"/>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Título 1"/>
          <p:cNvSpPr txBox="1">
            <a:spLocks/>
          </p:cNvSpPr>
          <p:nvPr/>
        </p:nvSpPr>
        <p:spPr>
          <a:xfrm rot="21420000">
            <a:off x="437999" y="102612"/>
            <a:ext cx="8532333" cy="1095108"/>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l"/>
            <a:r>
              <a:rPr lang="en-US" sz="4000" dirty="0" err="1" smtClean="0">
                <a:solidFill>
                  <a:srgbClr val="002060"/>
                </a:solidFill>
                <a:effectLst>
                  <a:outerShdw blurRad="50800" dist="38100" dir="2700000" algn="tl" rotWithShape="0">
                    <a:prstClr val="black">
                      <a:alpha val="40000"/>
                    </a:prstClr>
                  </a:outerShdw>
                </a:effectLst>
              </a:rPr>
              <a:t>Jesús</a:t>
            </a:r>
            <a:r>
              <a:rPr lang="en-US" sz="4000" dirty="0" smtClean="0">
                <a:solidFill>
                  <a:srgbClr val="002060"/>
                </a:solidFill>
                <a:effectLst>
                  <a:outerShdw blurRad="50800" dist="38100" dir="2700000" algn="tl" rotWithShape="0">
                    <a:prstClr val="black">
                      <a:alpha val="40000"/>
                    </a:prstClr>
                  </a:outerShdw>
                </a:effectLst>
              </a:rPr>
              <a:t> </a:t>
            </a:r>
            <a:r>
              <a:rPr lang="en-US" sz="4000" dirty="0" err="1" smtClean="0">
                <a:solidFill>
                  <a:srgbClr val="002060"/>
                </a:solidFill>
                <a:effectLst>
                  <a:outerShdw blurRad="50800" dist="38100" dir="2700000" algn="tl" rotWithShape="0">
                    <a:prstClr val="black">
                      <a:alpha val="40000"/>
                    </a:prstClr>
                  </a:outerShdw>
                </a:effectLst>
              </a:rPr>
              <a:t>te</a:t>
            </a:r>
            <a:r>
              <a:rPr lang="en-US" sz="4000" dirty="0" smtClean="0">
                <a:solidFill>
                  <a:srgbClr val="002060"/>
                </a:solidFill>
                <a:effectLst>
                  <a:outerShdw blurRad="50800" dist="38100" dir="2700000" algn="tl" rotWithShape="0">
                    <a:prstClr val="black">
                      <a:alpha val="40000"/>
                    </a:prstClr>
                  </a:outerShdw>
                </a:effectLst>
              </a:rPr>
              <a:t> dice:</a:t>
            </a:r>
            <a:endParaRPr lang="en-US" sz="4000" dirty="0">
              <a:solidFill>
                <a:srgbClr val="00206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0-#ppt_w/2"/>
                                          </p:val>
                                        </p:tav>
                                        <p:tav tm="100000">
                                          <p:val>
                                            <p:strVal val="#ppt_x"/>
                                          </p:val>
                                        </p:tav>
                                      </p:tavLst>
                                    </p:anim>
                                    <p:anim calcmode="lin" valueType="num">
                                      <p:cBhvr additive="base">
                                        <p:cTn id="17" dur="10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nodeType="after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par>
                          <p:cTn id="22" fill="hold">
                            <p:stCondLst>
                              <p:cond delay="4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5250"/>
                            </p:stCondLst>
                            <p:childTnLst>
                              <p:par>
                                <p:cTn id="27" presetID="10" presetClass="entr" presetSubtype="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23533" y="-1042"/>
            <a:ext cx="10390909" cy="6494318"/>
          </a:xfrm>
          <a:prstGeom prst="rect">
            <a:avLst/>
          </a:prstGeom>
          <a:effectLst>
            <a:softEdge rad="635000"/>
          </a:effectLst>
        </p:spPr>
      </p:pic>
      <p:sp>
        <p:nvSpPr>
          <p:cNvPr id="2" name="Título 1"/>
          <p:cNvSpPr>
            <a:spLocks noGrp="1"/>
          </p:cNvSpPr>
          <p:nvPr>
            <p:ph type="title"/>
          </p:nvPr>
        </p:nvSpPr>
        <p:spPr>
          <a:xfrm>
            <a:off x="685800" y="685800"/>
            <a:ext cx="10666827" cy="3407898"/>
          </a:xfrm>
        </p:spPr>
        <p:txBody>
          <a:bodyPr>
            <a:normAutofit/>
          </a:bodyPr>
          <a:lstStyle/>
          <a:p>
            <a:pPr algn="r"/>
            <a:r>
              <a:rPr lang="es-ES" dirty="0" smtClean="0"/>
              <a:t>Momento </a:t>
            </a:r>
            <a:br>
              <a:rPr lang="es-ES" dirty="0" smtClean="0"/>
            </a:br>
            <a:r>
              <a:rPr lang="es-ES" dirty="0" smtClean="0"/>
              <a:t>de oración</a:t>
            </a:r>
            <a:endParaRPr lang="es-ES"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pic>
        <p:nvPicPr>
          <p:cNvPr id="8" name="Imagen 7"/>
          <p:cNvPicPr>
            <a:picLocks noChangeAspect="1"/>
          </p:cNvPicPr>
          <p:nvPr/>
        </p:nvPicPr>
        <p:blipFill>
          <a:blip r:embed="rId4"/>
          <a:stretch>
            <a:fillRect/>
          </a:stretch>
        </p:blipFill>
        <p:spPr>
          <a:xfrm>
            <a:off x="846964" y="-156530"/>
            <a:ext cx="10076033" cy="6045620"/>
          </a:xfrm>
          <a:prstGeom prst="rect">
            <a:avLst/>
          </a:prstGeom>
          <a:effectLst>
            <a:softEdge rad="317500"/>
          </a:effectLst>
        </p:spPr>
      </p:pic>
    </p:spTree>
    <p:extLst>
      <p:ext uri="{BB962C8B-B14F-4D97-AF65-F5344CB8AC3E}">
        <p14:creationId xmlns:p14="http://schemas.microsoft.com/office/powerpoint/2010/main" val="37529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23971" y="119136"/>
            <a:ext cx="11430000" cy="6000750"/>
          </a:xfrm>
          <a:prstGeom prst="rect">
            <a:avLst/>
          </a:prstGeom>
          <a:effectLst>
            <a:softEdge rad="635000"/>
          </a:effectLst>
        </p:spPr>
      </p:pic>
      <p:sp>
        <p:nvSpPr>
          <p:cNvPr id="2" name="Título 1"/>
          <p:cNvSpPr>
            <a:spLocks noGrp="1"/>
          </p:cNvSpPr>
          <p:nvPr>
            <p:ph type="title"/>
          </p:nvPr>
        </p:nvSpPr>
        <p:spPr>
          <a:xfrm>
            <a:off x="1754951" y="1139483"/>
            <a:ext cx="3562637" cy="529469"/>
          </a:xfrm>
        </p:spPr>
        <p:txBody>
          <a:bodyPr>
            <a:normAutofit fontScale="90000"/>
          </a:bodyPr>
          <a:lstStyle/>
          <a:p>
            <a:r>
              <a:rPr lang="es-ES" dirty="0">
                <a:solidFill>
                  <a:schemeClr val="bg1"/>
                </a:solidFill>
              </a:rPr>
              <a:t>Conclusión</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
        <p:nvSpPr>
          <p:cNvPr id="3" name="Marcador de contenido 2"/>
          <p:cNvSpPr>
            <a:spLocks noGrp="1"/>
          </p:cNvSpPr>
          <p:nvPr>
            <p:ph sz="quarter" idx="13"/>
          </p:nvPr>
        </p:nvSpPr>
        <p:spPr>
          <a:xfrm>
            <a:off x="998840" y="4641347"/>
            <a:ext cx="7099725" cy="1935673"/>
          </a:xfrm>
        </p:spPr>
        <p:txBody>
          <a:bodyPr>
            <a:normAutofit fontScale="40000" lnSpcReduction="20000"/>
          </a:bodyPr>
          <a:lstStyle/>
          <a:p>
            <a:pPr marL="0" indent="0">
              <a:buNone/>
            </a:pPr>
            <a:r>
              <a:rPr lang="es-AR" sz="13800" dirty="0">
                <a:ln>
                  <a:solidFill>
                    <a:srgbClr val="FF0000"/>
                  </a:solidFill>
                </a:ln>
                <a:solidFill>
                  <a:schemeClr val="bg1"/>
                </a:solidFill>
                <a:effectLst>
                  <a:glow rad="228600">
                    <a:schemeClr val="accent1">
                      <a:satMod val="175000"/>
                      <a:alpha val="40000"/>
                    </a:schemeClr>
                  </a:glow>
                </a:effectLst>
              </a:rPr>
              <a:t>Gracias Señor por tanto amor para </a:t>
            </a:r>
            <a:r>
              <a:rPr lang="es-AR" sz="13800" dirty="0" smtClean="0">
                <a:ln>
                  <a:solidFill>
                    <a:srgbClr val="FF0000"/>
                  </a:solidFill>
                </a:ln>
                <a:solidFill>
                  <a:schemeClr val="bg1"/>
                </a:solidFill>
                <a:effectLst>
                  <a:glow rad="228600">
                    <a:schemeClr val="accent1">
                      <a:satMod val="175000"/>
                      <a:alpha val="40000"/>
                    </a:schemeClr>
                  </a:glow>
                </a:effectLst>
              </a:rPr>
              <a:t>mí</a:t>
            </a:r>
            <a:endParaRPr lang="es-AR" sz="13800" dirty="0">
              <a:ln>
                <a:solidFill>
                  <a:srgbClr val="FF0000"/>
                </a:solidFill>
              </a:ln>
              <a:solidFill>
                <a:schemeClr val="bg1"/>
              </a:solidFill>
              <a:effectLst>
                <a:glow rad="228600">
                  <a:schemeClr val="accent1">
                    <a:satMod val="175000"/>
                    <a:alpha val="40000"/>
                  </a:schemeClr>
                </a:glow>
              </a:effectLst>
            </a:endParaRPr>
          </a:p>
        </p:txBody>
      </p:sp>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2" name="Título 1"/>
          <p:cNvSpPr>
            <a:spLocks noGrp="1"/>
          </p:cNvSpPr>
          <p:nvPr>
            <p:ph type="ctrTitle"/>
          </p:nvPr>
        </p:nvSpPr>
        <p:spPr>
          <a:xfrm rot="21420000">
            <a:off x="517850" y="580956"/>
            <a:ext cx="8905387" cy="2819685"/>
          </a:xfrm>
        </p:spPr>
        <p:txBody>
          <a:bodyPr anchor="t">
            <a:normAutofit/>
          </a:bodyPr>
          <a:lstStyle/>
          <a:p>
            <a:pPr algn="l"/>
            <a:r>
              <a:rPr lang="es-AR" sz="3100" dirty="0" smtClean="0">
                <a:solidFill>
                  <a:srgbClr val="C00000"/>
                </a:solidFill>
                <a:effectLst>
                  <a:outerShdw blurRad="50800" dist="38100" dir="2700000" algn="tl" rotWithShape="0">
                    <a:prstClr val="black">
                      <a:alpha val="40000"/>
                    </a:prstClr>
                  </a:outerShdw>
                </a:effectLst>
              </a:rPr>
              <a:t>Próximo tema:</a:t>
            </a:r>
            <a:r>
              <a:rPr lang="es-AR" dirty="0" smtClean="0">
                <a:effectLst>
                  <a:outerShdw blurRad="50800" dist="38100" dir="2700000" algn="tl" rotWithShape="0">
                    <a:prstClr val="black">
                      <a:alpha val="40000"/>
                    </a:prstClr>
                  </a:outerShdw>
                </a:effectLst>
              </a:rPr>
              <a:t/>
            </a:r>
            <a:br>
              <a:rPr lang="es-AR" dirty="0" smtClean="0">
                <a:effectLst>
                  <a:outerShdw blurRad="50800" dist="38100" dir="2700000" algn="tl" rotWithShape="0">
                    <a:prstClr val="black">
                      <a:alpha val="40000"/>
                    </a:prstClr>
                  </a:outerShdw>
                </a:effectLst>
              </a:rPr>
            </a:br>
            <a:r>
              <a:rPr lang="es-AR" dirty="0" smtClean="0">
                <a:solidFill>
                  <a:srgbClr val="002060"/>
                </a:solidFill>
                <a:effectLst>
                  <a:outerShdw blurRad="50800" dist="38100" dir="2700000" algn="tl" rotWithShape="0">
                    <a:prstClr val="black">
                      <a:alpha val="40000"/>
                    </a:prstClr>
                  </a:outerShdw>
                </a:effectLst>
              </a:rPr>
              <a:t>Liberación</a:t>
            </a:r>
            <a:endParaRPr lang="es-AR" dirty="0">
              <a:solidFill>
                <a:srgbClr val="002060"/>
              </a:solidFill>
              <a:effectLst>
                <a:outerShdw blurRad="50800" dist="38100" dir="2700000" algn="tl" rotWithShape="0">
                  <a:prstClr val="black">
                    <a:alpha val="40000"/>
                  </a:prstClr>
                </a:outerShd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4161">
            <a:off x="342901" y="3604851"/>
            <a:ext cx="1332364" cy="117643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sp>
        <p:nvSpPr>
          <p:cNvPr id="7" name="CuadroTexto 6"/>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Tree>
    <p:extLst>
      <p:ext uri="{BB962C8B-B14F-4D97-AF65-F5344CB8AC3E}">
        <p14:creationId xmlns:p14="http://schemas.microsoft.com/office/powerpoint/2010/main" val="344062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32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par>
                          <p:cTn id="21" fill="hold">
                            <p:stCondLst>
                              <p:cond delay="4250"/>
                            </p:stCondLst>
                            <p:childTnLst>
                              <p:par>
                                <p:cTn id="22" presetID="10" presetClass="entr" presetSubtype="0"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58809" y="267674"/>
            <a:ext cx="5687658" cy="4550126"/>
          </a:xfrm>
          <a:prstGeom prst="rect">
            <a:avLst/>
          </a:prstGeom>
          <a:effectLst>
            <a:softEdge rad="635000"/>
          </a:effectLst>
        </p:spPr>
      </p:pic>
      <p:sp>
        <p:nvSpPr>
          <p:cNvPr id="2" name="Título 1"/>
          <p:cNvSpPr>
            <a:spLocks noGrp="1"/>
          </p:cNvSpPr>
          <p:nvPr>
            <p:ph type="ctrTitle"/>
          </p:nvPr>
        </p:nvSpPr>
        <p:spPr/>
        <p:txBody>
          <a:bodyPr>
            <a:normAutofit/>
          </a:bodyPr>
          <a:lstStyle/>
          <a:p>
            <a:r>
              <a:rPr lang="es-AR" sz="8800" dirty="0"/>
              <a:t>Un amor incomparable</a:t>
            </a:r>
          </a:p>
        </p:txBody>
      </p:sp>
      <p:sp>
        <p:nvSpPr>
          <p:cNvPr id="3" name="Subtítulo 2"/>
          <p:cNvSpPr>
            <a:spLocks noGrp="1"/>
          </p:cNvSpPr>
          <p:nvPr>
            <p:ph type="subTitle" idx="1"/>
          </p:nvPr>
        </p:nvSpPr>
        <p:spPr/>
        <p:txBody>
          <a:bodyPr/>
          <a:lstStyle/>
          <a:p>
            <a:r>
              <a:rPr lang="en-US" dirty="0" err="1" smtClean="0"/>
              <a:t>Día</a:t>
            </a:r>
            <a:r>
              <a:rPr lang="en-US" dirty="0" smtClean="0"/>
              <a:t> </a:t>
            </a:r>
            <a:r>
              <a:rPr lang="en-US" dirty="0" smtClean="0"/>
              <a:t>3</a:t>
            </a:r>
            <a:endParaRPr lang="en-US"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8724">
            <a:off x="368982" y="3120595"/>
            <a:ext cx="1807529" cy="1595996"/>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0" y="-52004"/>
            <a:ext cx="7212330" cy="5652703"/>
          </a:xfrm>
          <a:prstGeom prst="rect">
            <a:avLst/>
          </a:prstGeom>
          <a:effectLst>
            <a:softEdge rad="635000"/>
          </a:effectLst>
        </p:spPr>
      </p:pic>
      <p:sp>
        <p:nvSpPr>
          <p:cNvPr id="2" name="Título 1"/>
          <p:cNvSpPr>
            <a:spLocks noGrp="1"/>
          </p:cNvSpPr>
          <p:nvPr>
            <p:ph type="title"/>
          </p:nvPr>
        </p:nvSpPr>
        <p:spPr/>
        <p:txBody>
          <a:bodyPr/>
          <a:lstStyle/>
          <a:p>
            <a:r>
              <a:rPr lang="en-US" dirty="0" err="1" smtClean="0"/>
              <a:t>bienvenida</a:t>
            </a:r>
            <a:endParaRPr lang="en-US"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Momento musical</a:t>
            </a:r>
            <a:endParaRPr lang="es-ES" dirty="0"/>
          </a:p>
        </p:txBody>
      </p:sp>
      <p:sp>
        <p:nvSpPr>
          <p:cNvPr id="4" name="Rectángulo 3"/>
          <p:cNvSpPr/>
          <p:nvPr/>
        </p:nvSpPr>
        <p:spPr>
          <a:xfrm>
            <a:off x="6786924" y="4274641"/>
            <a:ext cx="4703721" cy="1200329"/>
          </a:xfrm>
          <a:prstGeom prst="rect">
            <a:avLst/>
          </a:prstGeom>
        </p:spPr>
        <p:txBody>
          <a:bodyPr wrap="square">
            <a:spAutoFit/>
          </a:bodyPr>
          <a:lstStyle/>
          <a:p>
            <a:r>
              <a:rPr lang="es-AR" sz="3600" baseline="30000" dirty="0">
                <a:latin typeface="Cambria" panose="02040503050406030204" pitchFamily="18" charset="0"/>
                <a:ea typeface="Cambria" panose="02040503050406030204" pitchFamily="18" charset="0"/>
              </a:rPr>
              <a:t>Él siempre es fiel, </a:t>
            </a:r>
            <a:r>
              <a:rPr lang="es-AR" sz="3600" baseline="30000" dirty="0" smtClean="0">
                <a:latin typeface="Cambria" panose="02040503050406030204" pitchFamily="18" charset="0"/>
                <a:ea typeface="Cambria" panose="02040503050406030204" pitchFamily="18" charset="0"/>
              </a:rPr>
              <a:t/>
            </a:r>
            <a:br>
              <a:rPr lang="es-AR" sz="3600" baseline="30000" dirty="0" smtClean="0">
                <a:latin typeface="Cambria" panose="02040503050406030204" pitchFamily="18" charset="0"/>
                <a:ea typeface="Cambria" panose="02040503050406030204" pitchFamily="18" charset="0"/>
              </a:rPr>
            </a:br>
            <a:r>
              <a:rPr lang="es-AR" sz="3600" baseline="30000" dirty="0" smtClean="0">
                <a:latin typeface="Cambria" panose="02040503050406030204" pitchFamily="18" charset="0"/>
                <a:ea typeface="Cambria" panose="02040503050406030204" pitchFamily="18" charset="0"/>
              </a:rPr>
              <a:t>sin </a:t>
            </a:r>
            <a:r>
              <a:rPr lang="es-AR" sz="3600" baseline="30000" dirty="0">
                <a:latin typeface="Cambria" panose="02040503050406030204" pitchFamily="18" charset="0"/>
                <a:ea typeface="Cambria" panose="02040503050406030204" pitchFamily="18" charset="0"/>
              </a:rPr>
              <a:t>su luz perdido es...</a:t>
            </a:r>
          </a:p>
          <a:p>
            <a:r>
              <a:rPr lang="es-AR" sz="3600" baseline="30000" dirty="0" err="1">
                <a:latin typeface="Cambria" panose="02040503050406030204" pitchFamily="18" charset="0"/>
                <a:ea typeface="Cambria" panose="02040503050406030204" pitchFamily="18" charset="0"/>
              </a:rPr>
              <a:t>toy</a:t>
            </a:r>
            <a:r>
              <a:rPr lang="es-AR" sz="3600" baseline="30000" dirty="0">
                <a:latin typeface="Cambria" panose="02040503050406030204" pitchFamily="18" charset="0"/>
                <a:ea typeface="Cambria" panose="02040503050406030204" pitchFamily="18" charset="0"/>
              </a:rPr>
              <a:t> a tus pies para orar con fervor</a:t>
            </a:r>
            <a:r>
              <a:rPr lang="es-AR" sz="3600" baseline="30000" dirty="0" smtClean="0">
                <a:latin typeface="Cambria" panose="02040503050406030204" pitchFamily="18" charset="0"/>
                <a:ea typeface="Cambria" panose="02040503050406030204" pitchFamily="18" charset="0"/>
              </a:rPr>
              <a:t>:</a:t>
            </a:r>
            <a:endParaRPr lang="es-AR" sz="3600" baseline="30000" dirty="0">
              <a:latin typeface="Cambria" panose="02040503050406030204" pitchFamily="18" charset="0"/>
              <a:ea typeface="Cambria" panose="02040503050406030204" pitchFamily="18" charset="0"/>
            </a:endParaRPr>
          </a:p>
        </p:txBody>
      </p:sp>
      <p:sp>
        <p:nvSpPr>
          <p:cNvPr id="6" name="Rectángulo 5"/>
          <p:cNvSpPr/>
          <p:nvPr/>
        </p:nvSpPr>
        <p:spPr>
          <a:xfrm>
            <a:off x="685801" y="1865901"/>
            <a:ext cx="5363307" cy="830997"/>
          </a:xfrm>
          <a:prstGeom prst="rect">
            <a:avLst/>
          </a:prstGeom>
        </p:spPr>
        <p:txBody>
          <a:bodyPr wrap="square">
            <a:spAutoFit/>
          </a:bodyPr>
          <a:lstStyle/>
          <a:p>
            <a:r>
              <a:rPr lang="es-AR" sz="3600" baseline="30000" dirty="0">
                <a:latin typeface="Cambria" panose="02040503050406030204" pitchFamily="18" charset="0"/>
                <a:ea typeface="Cambria" panose="02040503050406030204" pitchFamily="18" charset="0"/>
              </a:rPr>
              <a:t>Qué grande es Él su poder conmigo es...</a:t>
            </a:r>
          </a:p>
          <a:p>
            <a:r>
              <a:rPr lang="es-AR" sz="3600" baseline="30000" dirty="0">
                <a:latin typeface="Cambria" panose="02040503050406030204" pitchFamily="18" charset="0"/>
                <a:ea typeface="Cambria" panose="02040503050406030204" pitchFamily="18" charset="0"/>
              </a:rPr>
              <a:t>tamos juntos para cantar</a:t>
            </a:r>
            <a:r>
              <a:rPr lang="es-AR" sz="3600" baseline="30000" dirty="0" smtClean="0">
                <a:latin typeface="Cambria" panose="02040503050406030204" pitchFamily="18" charset="0"/>
                <a:ea typeface="Cambria" panose="02040503050406030204" pitchFamily="18" charset="0"/>
              </a:rPr>
              <a:t>:</a:t>
            </a:r>
            <a:endParaRPr lang="es-AR" sz="3600" baseline="30000" dirty="0">
              <a:latin typeface="Cambria" panose="02040503050406030204" pitchFamily="18" charset="0"/>
              <a:ea typeface="Cambria" panose="02040503050406030204" pitchFamily="18" charset="0"/>
            </a:endParaRPr>
          </a:p>
        </p:txBody>
      </p:sp>
      <p:sp>
        <p:nvSpPr>
          <p:cNvPr id="8" name="Título 1"/>
          <p:cNvSpPr txBox="1">
            <a:spLocks/>
          </p:cNvSpPr>
          <p:nvPr/>
        </p:nvSpPr>
        <p:spPr>
          <a:xfrm>
            <a:off x="685801" y="5474970"/>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s-AR" dirty="0">
                <a:solidFill>
                  <a:schemeClr val="bg1"/>
                </a:solidFill>
              </a:rPr>
              <a:t>3. Qué grande es Él</a:t>
            </a:r>
            <a:endParaRPr lang="es-ES" dirty="0">
              <a:solidFill>
                <a:schemeClr val="bg1"/>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
        <p:nvSpPr>
          <p:cNvPr id="13" name="Rectángulo 12"/>
          <p:cNvSpPr/>
          <p:nvPr/>
        </p:nvSpPr>
        <p:spPr>
          <a:xfrm>
            <a:off x="3597216" y="2831585"/>
            <a:ext cx="4574051" cy="1569660"/>
          </a:xfrm>
          <a:prstGeom prst="rect">
            <a:avLst/>
          </a:prstGeom>
        </p:spPr>
        <p:txBody>
          <a:bodyPr wrap="square">
            <a:spAutoFit/>
          </a:bodyPr>
          <a:lstStyle/>
          <a:p>
            <a:pPr lvl="0"/>
            <a:r>
              <a:rPr lang="es-AR" sz="3600" i="1" baseline="30000" dirty="0">
                <a:solidFill>
                  <a:prstClr val="black"/>
                </a:solidFill>
                <a:latin typeface="Cambria" panose="02040503050406030204" pitchFamily="18" charset="0"/>
                <a:ea typeface="Cambria" panose="02040503050406030204" pitchFamily="18" charset="0"/>
              </a:rPr>
              <a:t>Señor Jesús te entrego hoy mi vida, </a:t>
            </a:r>
          </a:p>
          <a:p>
            <a:pPr lvl="0"/>
            <a:r>
              <a:rPr lang="es-AR" sz="3600" i="1" baseline="30000" dirty="0">
                <a:solidFill>
                  <a:prstClr val="black"/>
                </a:solidFill>
                <a:latin typeface="Cambria" panose="02040503050406030204" pitchFamily="18" charset="0"/>
                <a:ea typeface="Cambria" panose="02040503050406030204" pitchFamily="18" charset="0"/>
              </a:rPr>
              <a:t>mi corazón. Gracias por amarme </a:t>
            </a:r>
          </a:p>
          <a:p>
            <a:pPr lvl="0"/>
            <a:r>
              <a:rPr lang="es-AR" sz="3600" i="1" baseline="30000" dirty="0">
                <a:solidFill>
                  <a:prstClr val="black"/>
                </a:solidFill>
                <a:latin typeface="Cambria" panose="02040503050406030204" pitchFamily="18" charset="0"/>
                <a:ea typeface="Cambria" panose="02040503050406030204" pitchFamily="18" charset="0"/>
              </a:rPr>
              <a:t>y elegir sufrir así por mí.</a:t>
            </a:r>
          </a:p>
          <a:p>
            <a:pPr lvl="0"/>
            <a:r>
              <a:rPr lang="es-AR" sz="3600" i="1" baseline="30000" dirty="0">
                <a:solidFill>
                  <a:prstClr val="black"/>
                </a:solidFill>
                <a:latin typeface="Cambria" panose="02040503050406030204" pitchFamily="18" charset="0"/>
                <a:ea typeface="Cambria" panose="02040503050406030204" pitchFamily="18" charset="0"/>
              </a:rPr>
              <a:t>Uh, uh, uh, uh...</a:t>
            </a:r>
            <a:endParaRPr lang="es-AR" sz="3600" i="1" baseline="30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34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83220" y="290414"/>
            <a:ext cx="9462841" cy="5855133"/>
          </a:xfrm>
          <a:prstGeom prst="rect">
            <a:avLst/>
          </a:prstGeom>
          <a:effectLst>
            <a:softEdge rad="635000"/>
          </a:effectLst>
        </p:spPr>
      </p:pic>
      <p:sp>
        <p:nvSpPr>
          <p:cNvPr id="2" name="Título 1"/>
          <p:cNvSpPr>
            <a:spLocks noGrp="1"/>
          </p:cNvSpPr>
          <p:nvPr>
            <p:ph type="title"/>
          </p:nvPr>
        </p:nvSpPr>
        <p:spPr/>
        <p:txBody>
          <a:bodyPr/>
          <a:lstStyle/>
          <a:p>
            <a:r>
              <a:rPr lang="es-ES" dirty="0" smtClean="0"/>
              <a:t>LECCIÓN BÍBLICA DEL DÍA</a:t>
            </a:r>
            <a:endParaRPr lang="es-ES"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2132" t="16597" r="6190" b="25972"/>
          <a:stretch/>
        </p:blipFill>
        <p:spPr>
          <a:xfrm>
            <a:off x="-323558" y="-154744"/>
            <a:ext cx="12295163" cy="6161649"/>
          </a:xfrm>
          <a:prstGeom prst="rect">
            <a:avLst/>
          </a:prstGeom>
          <a:effectLst>
            <a:softEdge rad="635000"/>
          </a:effec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
        <p:nvSpPr>
          <p:cNvPr id="3" name="Marcador de contenido 2"/>
          <p:cNvSpPr>
            <a:spLocks noGrp="1"/>
          </p:cNvSpPr>
          <p:nvPr>
            <p:ph sz="quarter" idx="13"/>
          </p:nvPr>
        </p:nvSpPr>
        <p:spPr>
          <a:xfrm>
            <a:off x="685801" y="5827838"/>
            <a:ext cx="1818249" cy="436825"/>
          </a:xfrm>
        </p:spPr>
        <p:txBody>
          <a:bodyPr>
            <a:normAutofit lnSpcReduction="10000"/>
          </a:bodyPr>
          <a:lstStyle/>
          <a:p>
            <a:pPr marL="0" indent="0">
              <a:buNone/>
            </a:pPr>
            <a:r>
              <a:rPr lang="es-AR" dirty="0">
                <a:solidFill>
                  <a:schemeClr val="bg1"/>
                </a:solidFill>
              </a:rPr>
              <a:t>Génesis </a:t>
            </a:r>
            <a:r>
              <a:rPr lang="es-AR" dirty="0" smtClean="0">
                <a:solidFill>
                  <a:schemeClr val="bg1"/>
                </a:solidFill>
              </a:rPr>
              <a:t>1:1-5</a:t>
            </a:r>
            <a:endParaRPr lang="es-AR" dirty="0">
              <a:solidFill>
                <a:schemeClr val="bg1"/>
              </a:solidFill>
            </a:endParaRPr>
          </a:p>
        </p:txBody>
      </p:sp>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srcRect t="16693" b="18987"/>
          <a:stretch/>
        </p:blipFill>
        <p:spPr>
          <a:xfrm>
            <a:off x="404616" y="-351691"/>
            <a:ext cx="11382768" cy="7301132"/>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7093" y="-107111"/>
            <a:ext cx="11828318" cy="6650182"/>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221" y="5641454"/>
            <a:ext cx="1863090" cy="69705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TM04033927[[fn=Evento principal]]</Template>
  <TotalTime>5575</TotalTime>
  <Words>1358</Words>
  <Application>Microsoft Office PowerPoint</Application>
  <PresentationFormat>Panorámica</PresentationFormat>
  <Paragraphs>127</Paragraphs>
  <Slides>23</Slides>
  <Notes>17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Abel</vt:lpstr>
      <vt:lpstr>Arial</vt:lpstr>
      <vt:lpstr>Calibri</vt:lpstr>
      <vt:lpstr>Cambria</vt:lpstr>
      <vt:lpstr>Impact</vt:lpstr>
      <vt:lpstr>Evento principal</vt:lpstr>
      <vt:lpstr>7 días de  evangelismo  infantil</vt:lpstr>
      <vt:lpstr>Camina conmigo</vt:lpstr>
      <vt:lpstr>Un amor incomparable</vt:lpstr>
      <vt:lpstr>bienvenida</vt:lpstr>
      <vt:lpstr>Momento musical</vt:lpstr>
      <vt:lpstr>LECCIÓN BÍBLICA DEL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Texto bíblico</vt:lpstr>
      <vt:lpstr>Presentación de PowerPoint</vt:lpstr>
      <vt:lpstr>Presentación de PowerPoint</vt:lpstr>
      <vt:lpstr>Presentación de PowerPoint</vt:lpstr>
      <vt:lpstr>Presentación de PowerPoint</vt:lpstr>
      <vt:lpstr>Momento  de oración</vt:lpstr>
      <vt:lpstr>Presentación de PowerPoint</vt:lpstr>
      <vt:lpstr>Conclusión</vt:lpstr>
      <vt:lpstr>Próximo tema: Liberación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51</cp:revision>
  <dcterms:created xsi:type="dcterms:W3CDTF">2018-07-20T18:54:32Z</dcterms:created>
  <dcterms:modified xsi:type="dcterms:W3CDTF">2018-07-25T01:44:33Z</dcterms:modified>
</cp:coreProperties>
</file>