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70" r:id="rId1"/>
  </p:sldMasterIdLst>
  <p:notesMasterIdLst>
    <p:notesMasterId r:id="rId58"/>
  </p:notesMasterIdLst>
  <p:sldIdLst>
    <p:sldId id="305" r:id="rId2"/>
    <p:sldId id="258" r:id="rId3"/>
    <p:sldId id="256" r:id="rId4"/>
    <p:sldId id="257" r:id="rId5"/>
    <p:sldId id="259" r:id="rId6"/>
    <p:sldId id="312" r:id="rId7"/>
    <p:sldId id="313" r:id="rId8"/>
    <p:sldId id="314" r:id="rId9"/>
    <p:sldId id="336" r:id="rId10"/>
    <p:sldId id="337" r:id="rId11"/>
    <p:sldId id="315" r:id="rId12"/>
    <p:sldId id="317" r:id="rId13"/>
    <p:sldId id="339" r:id="rId14"/>
    <p:sldId id="341" r:id="rId15"/>
    <p:sldId id="342" r:id="rId16"/>
    <p:sldId id="343" r:id="rId17"/>
    <p:sldId id="344" r:id="rId18"/>
    <p:sldId id="260" r:id="rId19"/>
    <p:sldId id="261" r:id="rId20"/>
    <p:sldId id="345" r:id="rId21"/>
    <p:sldId id="262" r:id="rId22"/>
    <p:sldId id="263" r:id="rId23"/>
    <p:sldId id="346" r:id="rId24"/>
    <p:sldId id="264" r:id="rId25"/>
    <p:sldId id="347" r:id="rId26"/>
    <p:sldId id="265" r:id="rId27"/>
    <p:sldId id="348" r:id="rId28"/>
    <p:sldId id="266" r:id="rId29"/>
    <p:sldId id="267" r:id="rId30"/>
    <p:sldId id="349" r:id="rId31"/>
    <p:sldId id="350" r:id="rId32"/>
    <p:sldId id="306" r:id="rId33"/>
    <p:sldId id="351" r:id="rId34"/>
    <p:sldId id="268" r:id="rId35"/>
    <p:sldId id="308" r:id="rId36"/>
    <p:sldId id="297" r:id="rId37"/>
    <p:sldId id="272" r:id="rId38"/>
    <p:sldId id="318" r:id="rId39"/>
    <p:sldId id="319" r:id="rId40"/>
    <p:sldId id="301" r:id="rId41"/>
    <p:sldId id="302" r:id="rId42"/>
    <p:sldId id="303" r:id="rId43"/>
    <p:sldId id="352" r:id="rId44"/>
    <p:sldId id="353" r:id="rId45"/>
    <p:sldId id="354" r:id="rId46"/>
    <p:sldId id="355" r:id="rId47"/>
    <p:sldId id="356" r:id="rId48"/>
    <p:sldId id="357" r:id="rId49"/>
    <p:sldId id="358" r:id="rId50"/>
    <p:sldId id="359" r:id="rId51"/>
    <p:sldId id="360" r:id="rId52"/>
    <p:sldId id="361" r:id="rId53"/>
    <p:sldId id="362" r:id="rId54"/>
    <p:sldId id="363" r:id="rId55"/>
    <p:sldId id="364" r:id="rId56"/>
    <p:sldId id="320" r:id="rId57"/>
  </p:sldIdLst>
  <p:sldSz cx="12192000" cy="6858000"/>
  <p:notesSz cx="6858000" cy="9144000"/>
  <p:embeddedFontLst>
    <p:embeddedFont>
      <p:font typeface="Abel" panose="02000506030000020004" pitchFamily="2" charset="0"/>
      <p:regular r:id="rId59"/>
    </p:embeddedFont>
    <p:embeddedFont>
      <p:font typeface="Arial Black" panose="020B0A04020102020204" pitchFamily="34" charset="0"/>
      <p:bold r:id="rId60"/>
    </p:embeddedFont>
    <p:embeddedFont>
      <p:font typeface="Calibri" panose="020F0502020204030204" pitchFamily="34" charset="0"/>
      <p:regular r:id="rId61"/>
      <p:bold r:id="rId62"/>
      <p:italic r:id="rId63"/>
      <p:boldItalic r:id="rId64"/>
    </p:embeddedFont>
    <p:embeddedFont>
      <p:font typeface="Britannic Bold" panose="020B0903060703020204" pitchFamily="34" charset="0"/>
      <p:regular r:id="rId6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70059" autoAdjust="0"/>
  </p:normalViewPr>
  <p:slideViewPr>
    <p:cSldViewPr snapToGrid="0">
      <p:cViewPr varScale="1">
        <p:scale>
          <a:sx n="51" d="100"/>
          <a:sy n="51" d="100"/>
        </p:scale>
        <p:origin x="79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03/08/2019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Día Nº 3</a:t>
            </a:r>
          </a:p>
          <a:p>
            <a:r>
              <a:rPr lang="es-ES" dirty="0" smtClean="0"/>
              <a:t>Dios quiere que crezcas espiritualmente</a:t>
            </a:r>
          </a:p>
          <a:p>
            <a:endParaRPr lang="es-ES" dirty="0" smtClean="0"/>
          </a:p>
          <a:p>
            <a:r>
              <a:rPr lang="es-ES" dirty="0" smtClean="0"/>
              <a:t>Base bíblica: La creación. 2 Pedro 3:18; 1 Pedro 2:2; Efesios 4:15; Colosenses 1:10, Salmos 119:105; Malaquías 4:2; Juan 3:8; Salmos 84:4.</a:t>
            </a:r>
          </a:p>
          <a:p>
            <a:r>
              <a:rPr lang="es-ES" dirty="0" smtClean="0"/>
              <a:t>Enseñanza principal: Cada día debemos crecer espiritualmente.</a:t>
            </a:r>
          </a:p>
          <a:p>
            <a:r>
              <a:rPr lang="es-ES" dirty="0" smtClean="0"/>
              <a:t>Historia: El crecimiento de una semilla.</a:t>
            </a:r>
          </a:p>
          <a:p>
            <a:endParaRPr lang="es-ES" dirty="0" smtClean="0"/>
          </a:p>
          <a:p>
            <a:r>
              <a:rPr lang="es-ES" dirty="0" smtClean="0"/>
              <a:t>Objetivos</a:t>
            </a:r>
          </a:p>
          <a:p>
            <a:r>
              <a:rPr lang="es-ES" dirty="0" smtClean="0"/>
              <a:t>Que los niños puedan:</a:t>
            </a:r>
          </a:p>
          <a:p>
            <a:r>
              <a:rPr lang="es-ES" dirty="0" smtClean="0"/>
              <a:t>Comprender que tenemos mucho que aprender cada día. </a:t>
            </a:r>
          </a:p>
          <a:p>
            <a:r>
              <a:rPr lang="es-ES" dirty="0" smtClean="0"/>
              <a:t>Sentir el deseo de aprender cada día más. </a:t>
            </a:r>
          </a:p>
          <a:p>
            <a:r>
              <a:rPr lang="es-ES" dirty="0" smtClean="0"/>
              <a:t>Desear crecer espiritualmente cada día</a:t>
            </a:r>
          </a:p>
          <a:p>
            <a:endParaRPr lang="es-ES" dirty="0" smtClean="0"/>
          </a:p>
          <a:p>
            <a:r>
              <a:rPr lang="es-ES" dirty="0" smtClean="0"/>
              <a:t>Materiales</a:t>
            </a:r>
          </a:p>
          <a:p>
            <a:r>
              <a:rPr lang="es-ES" dirty="0" smtClean="0"/>
              <a:t>Dibujos para la lección. Canción lema del día y versículo de memoria en láminas ilustrativas. Materiales ilustrativos para el momento de la oración. Recuerdos con el texto del día para que cada niño se lleve a su casa. Materiales para actividades manuales.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Yendo a la clase,</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1392620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cada semana con mis amigos </a:t>
            </a:r>
            <a:endParaRPr lang="en-U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Ho, </a:t>
            </a:r>
            <a:r>
              <a:rPr lang="es-ES_tradnl" sz="1200" kern="1200" dirty="0" err="1" smtClean="0">
                <a:solidFill>
                  <a:schemeClr val="tx1"/>
                </a:solidFill>
                <a:effectLst/>
                <a:latin typeface="+mn-lt"/>
                <a:ea typeface="+mn-ea"/>
                <a:cs typeface="+mn-cs"/>
              </a:rPr>
              <a:t>ho</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ho</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ho</a:t>
            </a:r>
            <a:r>
              <a:rPr lang="es-ES_tradnl"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520338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Para llegar un día al cielo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673044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Muy preparado debo yo estar </a:t>
            </a:r>
            <a:endParaRPr lang="en-U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2099331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Estudiando,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16</a:t>
            </a:fld>
            <a:endParaRPr lang="es-ES"/>
          </a:p>
        </p:txBody>
      </p:sp>
    </p:spTree>
    <p:extLst>
      <p:ext uri="{BB962C8B-B14F-4D97-AF65-F5344CB8AC3E}">
        <p14:creationId xmlns:p14="http://schemas.microsoft.com/office/powerpoint/2010/main" val="3951353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aprendiendo su palabra </a:t>
            </a:r>
            <a:endParaRPr lang="en-U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Ha, ha, ha, ha</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17</a:t>
            </a:fld>
            <a:endParaRPr lang="es-ES"/>
          </a:p>
        </p:txBody>
      </p:sp>
    </p:spTree>
    <p:extLst>
      <p:ext uri="{BB962C8B-B14F-4D97-AF65-F5344CB8AC3E}">
        <p14:creationId xmlns:p14="http://schemas.microsoft.com/office/powerpoint/2010/main" val="3790065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Lección bíblica del día </a:t>
            </a:r>
          </a:p>
          <a:p>
            <a:r>
              <a:rPr lang="es-ES" dirty="0" smtClean="0"/>
              <a:t>Introducción</a:t>
            </a:r>
          </a:p>
          <a:p>
            <a:r>
              <a:rPr lang="es-ES" dirty="0" smtClean="0"/>
              <a:t>Hoy les traje algo pequeño pero muy especial. Les traje muchas semillas para que las podamos ver juntos. </a:t>
            </a:r>
          </a:p>
          <a:p>
            <a:r>
              <a:rPr lang="es-ES" dirty="0" smtClean="0"/>
              <a:t>Hay millones de clases de semillas tantas como plantas existen. En un solo lugar tienen guardadas 100.000 variedades. ¡Imagínate! </a:t>
            </a:r>
          </a:p>
          <a:p>
            <a:r>
              <a:rPr lang="es-ES" dirty="0" smtClean="0"/>
              <a:t>Las semillas tienen diferentes tamaños y tiempo de crecimiento. Hoy estudiaremos cómo crece una semilla. Por ejemplo, esta de aquí (elegir una).</a:t>
            </a:r>
          </a:p>
          <a:p>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18</a:t>
            </a:fld>
            <a:endParaRPr lang="es-ES"/>
          </a:p>
        </p:txBody>
      </p:sp>
    </p:spTree>
    <p:extLst>
      <p:ext uri="{BB962C8B-B14F-4D97-AF65-F5344CB8AC3E}">
        <p14:creationId xmlns:p14="http://schemas.microsoft.com/office/powerpoint/2010/main" val="3874012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Lección</a:t>
            </a:r>
          </a:p>
          <a:p>
            <a:r>
              <a:rPr lang="es-ES" dirty="0" smtClean="0"/>
              <a:t>¿Has visto crecer una planta? Primero tenemos que pensar que la planta tiene varios pasos en su crecimiento. Lo primero es encontrar la mejor semilla para plantar. Cuando la encontramos tenemos que buscar un lugar adecuado para plantarla. Ahí la semilla, va a crecer y crecer.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19</a:t>
            </a:fld>
            <a:endParaRPr lang="es-ES"/>
          </a:p>
        </p:txBody>
      </p:sp>
    </p:spTree>
    <p:extLst>
      <p:ext uri="{BB962C8B-B14F-4D97-AF65-F5344CB8AC3E}">
        <p14:creationId xmlns:p14="http://schemas.microsoft.com/office/powerpoint/2010/main" val="4242747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Tendremos que tener tierra donde plantarla. Esta tierra debe estar lista. Eliminamos todas las piedras y elementos que encontramos, que no ayudarán a nuestra semilla a crecer. </a:t>
            </a:r>
          </a:p>
          <a:p>
            <a:r>
              <a:rPr lang="es-ES" dirty="0" smtClean="0"/>
              <a:t>La tierra es muy importante en el crecimiento de nuestra semilla. La tierra sirve de alimento para las semillas. Está compuesta por minerales que son absorbidos por las semillas, como otros elementos más.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2960159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¿Sabes? Nosotros somos como las semillas. Hemos escuchado lo que vino a hacer Jesús en esta tierra ¿Recuerdas? podemos repasarlo un momento: Jesús vivía en el cielo, vino a esta tierra a morir en nuestro lugar, por nuestros pecados. Fue crucificado por mí y por ti. Solo debemos creer y pedir perdón por todo lo malo que pensamos, hacemos o decimos. </a:t>
            </a:r>
          </a:p>
          <a:p>
            <a:r>
              <a:rPr lang="es-ES" dirty="0" smtClean="0"/>
              <a:t>Cuando aceptamos a Jesús en nuestra vida y Él vive en nosotros, es como sembrar una semilla en nuestro corazón. Nosotros somos esa tierra en la que fue sembrada una pequeña semilla. </a:t>
            </a:r>
          </a:p>
          <a:p>
            <a:r>
              <a:rPr lang="es-ES" dirty="0" smtClean="0"/>
              <a:t>Pero volvamos a ver cuál es el segundo paso en el crecimiento de una plantita.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3194094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Bienvenida </a:t>
            </a:r>
          </a:p>
          <a:p>
            <a:r>
              <a:rPr lang="es-ES" dirty="0" smtClean="0"/>
              <a:t>Dar la bienvenida de una manera alegre y divertida. Saludando a todos los niños en forma grupal y general. Se puede comenzar con una pequeña dramatización entre los maestros recordando lo sucedido el día anterior.</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semilla, una vez sembrada en la tierra, necesita agua. El agua la refresca, la hidrata para que pueda comenzar a crecer. Pero lo más importante es que el agua permite que la semilla pueda absorber todo el alimento de la tierra. </a:t>
            </a:r>
          </a:p>
          <a:p>
            <a:r>
              <a:rPr lang="es-ES" dirty="0" smtClean="0"/>
              <a:t>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2513831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 decir que la semilla necesita del agua para poder alimentarse y crecer. </a:t>
            </a:r>
          </a:p>
          <a:p>
            <a:r>
              <a:rPr lang="es-ES" dirty="0" smtClean="0"/>
              <a:t>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1175880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Nosotros también tenemos que crecer. Después de escuchar de Jesús debemos seguir aprendiendo de Él. Esto lo podemos hacer porque Dios nos ha dado la Biblia con mensajes para todos sus hijos. </a:t>
            </a:r>
          </a:p>
          <a:p>
            <a:r>
              <a:rPr lang="es-ES" dirty="0" smtClean="0"/>
              <a:t>En ella encontramos muchas enseñanzas para nuestra vida, promesas para cuando nos sentimos mal, advertencias, cosas interesantes para deleitarnos en Dios. Nos cuenta lo que va a pasar en el futuro, y lo más importante es que nos permite conocer más de Dios y su amor para con nosotros.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24</a:t>
            </a:fld>
            <a:endParaRPr lang="es-ES"/>
          </a:p>
        </p:txBody>
      </p:sp>
    </p:spTree>
    <p:extLst>
      <p:ext uri="{BB962C8B-B14F-4D97-AF65-F5344CB8AC3E}">
        <p14:creationId xmlns:p14="http://schemas.microsoft.com/office/powerpoint/2010/main" val="184801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Biblia dice en Salmos 119:105 “Lámpara es a mis pies tu Palabra y lumbrera a mi camino”. En la Palabra de Dios encontramos lo que debemos hacer. Es luz que nos alumbra y nos dice cómo actuar.</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25</a:t>
            </a:fld>
            <a:endParaRPr lang="es-ES"/>
          </a:p>
        </p:txBody>
      </p:sp>
    </p:spTree>
    <p:extLst>
      <p:ext uri="{BB962C8B-B14F-4D97-AF65-F5344CB8AC3E}">
        <p14:creationId xmlns:p14="http://schemas.microsoft.com/office/powerpoint/2010/main" val="3303730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Pero toda planta no solo necesita de agua, también necesita del sol. El sol le da energía, es decir, fuerza para crecer. La energía permite que la planta fabrique su propio alimento. La luz del sol hace que la planta trasforme el dióxido de carbono en un buen alimento.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26</a:t>
            </a:fld>
            <a:endParaRPr lang="es-ES"/>
          </a:p>
        </p:txBody>
      </p:sp>
    </p:spTree>
    <p:extLst>
      <p:ext uri="{BB962C8B-B14F-4D97-AF65-F5344CB8AC3E}">
        <p14:creationId xmlns:p14="http://schemas.microsoft.com/office/powerpoint/2010/main" val="566402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Sin sol ella no puede crecer.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27</a:t>
            </a:fld>
            <a:endParaRPr lang="es-ES"/>
          </a:p>
        </p:txBody>
      </p:sp>
    </p:spTree>
    <p:extLst>
      <p:ext uri="{BB962C8B-B14F-4D97-AF65-F5344CB8AC3E}">
        <p14:creationId xmlns:p14="http://schemas.microsoft.com/office/powerpoint/2010/main" val="728228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¿Sabes? Todos necesitamos un Sol especial, la Biblia habla de un Sol de justicia en Malaquías 4:2 “nacerá el Sol de justicia, y en sus alas traerá salvación”.</a:t>
            </a:r>
          </a:p>
          <a:p>
            <a:r>
              <a:rPr lang="es-ES" dirty="0" smtClean="0"/>
              <a:t>Jesús vino a esta tierra y trajo salvación para todos los hombres. A Jesús se lo compara con el sol. </a:t>
            </a:r>
          </a:p>
          <a:p>
            <a:r>
              <a:rPr lang="es-ES" dirty="0" smtClean="0"/>
              <a:t>Todos nosotros necesitamos de Él. Necesitamos un Salvador. Por eso Dios nos ha dado la oración para que podamos hablar con nuestro Salvador, hablar con nuestro Padre. </a:t>
            </a:r>
          </a:p>
          <a:p>
            <a:r>
              <a:rPr lang="es-ES" dirty="0" smtClean="0"/>
              <a:t>La oración es hablar con Dios como con nuestro amigo, a quien le contamos todos nuestros secretos. A quien le podemos pedir perdón por todas nuestras faltas. ¡Qué bueno es poder tener la oración para poder hablar con Dios!</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28</a:t>
            </a:fld>
            <a:endParaRPr lang="es-ES"/>
          </a:p>
        </p:txBody>
      </p:sp>
    </p:spTree>
    <p:extLst>
      <p:ext uri="{BB962C8B-B14F-4D97-AF65-F5344CB8AC3E}">
        <p14:creationId xmlns:p14="http://schemas.microsoft.com/office/powerpoint/2010/main" val="1025326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Volvamos a la planta. </a:t>
            </a:r>
          </a:p>
          <a:p>
            <a:r>
              <a:rPr lang="es-ES" dirty="0" smtClean="0"/>
              <a:t>Hay algo más que necesitan las plantas para crecer ¿Sabes qué es? El aire. Hemos dicho que las plantas necesitan agua, sol y ahora aire. El aire las hace fuertes.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29</a:t>
            </a:fld>
            <a:endParaRPr lang="es-ES"/>
          </a:p>
        </p:txBody>
      </p:sp>
    </p:spTree>
    <p:extLst>
      <p:ext uri="{BB962C8B-B14F-4D97-AF65-F5344CB8AC3E}">
        <p14:creationId xmlns:p14="http://schemas.microsoft.com/office/powerpoint/2010/main" val="593614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 ayuda a cumplir la tarea que las plantan tienen. Con él pueden realizar la fotosíntesis. </a:t>
            </a:r>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30</a:t>
            </a:fld>
            <a:endParaRPr lang="es-ES"/>
          </a:p>
        </p:txBody>
      </p:sp>
    </p:spTree>
    <p:extLst>
      <p:ext uri="{BB962C8B-B14F-4D97-AF65-F5344CB8AC3E}">
        <p14:creationId xmlns:p14="http://schemas.microsoft.com/office/powerpoint/2010/main" val="1239478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Y también el viento las ayuda a tener raíces fuertes. </a:t>
            </a:r>
          </a:p>
          <a:p>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31</a:t>
            </a:fld>
            <a:endParaRPr lang="es-ES"/>
          </a:p>
        </p:txBody>
      </p:sp>
    </p:spTree>
    <p:extLst>
      <p:ext uri="{BB962C8B-B14F-4D97-AF65-F5344CB8AC3E}">
        <p14:creationId xmlns:p14="http://schemas.microsoft.com/office/powerpoint/2010/main" val="355450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Momento musical</a:t>
            </a:r>
          </a:p>
          <a:p>
            <a:r>
              <a:rPr lang="es-ES" dirty="0" smtClean="0"/>
              <a:t>Comenzar con canciones alegres que puedan motivar al grupo. Puedes utilizar alguna canción de saludo para esta ocasión. </a:t>
            </a:r>
          </a:p>
          <a:p>
            <a:r>
              <a:rPr lang="es-ES" dirty="0" smtClean="0"/>
              <a:t>Luego enseñar la canción lema del día. Tener en cuenta el folleto de instrucciones.</a:t>
            </a:r>
          </a:p>
          <a:p>
            <a:r>
              <a:rPr lang="es-ES" dirty="0" smtClean="0"/>
              <a:t>Opción: “Voy a crecer, crecer.” En esta canción es importante realizar mímicas mostrando el crecimiento, alegrará a nuestros alumnos, así la aprenderán más rápido</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2364754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Así podemos decir que nosotros también necesitamos siempre escuchar de Dios. ¿Y cómo podemos hacerlo?</a:t>
            </a:r>
          </a:p>
          <a:p>
            <a:r>
              <a:rPr lang="es-ES" dirty="0" smtClean="0"/>
              <a:t>Una manera es venir cada semana a la reunión a escuchar de la Palabra de Dios y así aprender cada día más de Él. El Espíritu Santo va transformando nuestra vida. En Juan 3:8 dijo Jesús: “El viento sopla por donde quiere, y aunque oyes su ruido, no sabes de dónde viene ni a dónde va. Así son también todos los que nacen del Espíritu”.</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32</a:t>
            </a:fld>
            <a:endParaRPr lang="es-ES"/>
          </a:p>
        </p:txBody>
      </p:sp>
    </p:spTree>
    <p:extLst>
      <p:ext uri="{BB962C8B-B14F-4D97-AF65-F5344CB8AC3E}">
        <p14:creationId xmlns:p14="http://schemas.microsoft.com/office/powerpoint/2010/main" val="1082664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Así podemos. hacernos fuertes cada vez más. </a:t>
            </a:r>
          </a:p>
          <a:p>
            <a:r>
              <a:rPr lang="es-ES" dirty="0" smtClean="0"/>
              <a:t>En Salmos 84:4 dice: “Dichosos son los que habitan en tu casa”. Ir a escuchar de Dios es una bendición.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33</a:t>
            </a:fld>
            <a:endParaRPr lang="es-ES"/>
          </a:p>
        </p:txBody>
      </p:sp>
    </p:spTree>
    <p:extLst>
      <p:ext uri="{BB962C8B-B14F-4D97-AF65-F5344CB8AC3E}">
        <p14:creationId xmlns:p14="http://schemas.microsoft.com/office/powerpoint/2010/main" val="2467067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Como hemos dicho, las plantas crecen gracias a que tienen agua, sol y aire. Benefician a mucha gente con sus flores, hojas y frutas.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34</a:t>
            </a:fld>
            <a:endParaRPr lang="es-ES"/>
          </a:p>
        </p:txBody>
      </p:sp>
    </p:spTree>
    <p:extLst>
      <p:ext uri="{BB962C8B-B14F-4D97-AF65-F5344CB8AC3E}">
        <p14:creationId xmlns:p14="http://schemas.microsoft.com/office/powerpoint/2010/main" val="1770365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 nosotros Dios nos ha regalado la Palabra de Dios para estudiar, la oración para hablar con Él cada día, y el poder ir a reunirnos para escuchar de Él. </a:t>
            </a:r>
          </a:p>
          <a:p>
            <a:r>
              <a:rPr lang="es-ES" dirty="0" smtClean="0"/>
              <a:t>Mostremos con nuestra vida todo lo que el Señor hace por cada uno en nuestra vida siempre. </a:t>
            </a:r>
          </a:p>
          <a:p>
            <a:r>
              <a:rPr lang="es-ES" dirty="0" smtClean="0"/>
              <a:t>¡Demos gracias a Dios por el regalo de poder crecer espiritualmente!</a:t>
            </a:r>
          </a:p>
          <a:p>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35</a:t>
            </a:fld>
            <a:endParaRPr lang="es-ES"/>
          </a:p>
        </p:txBody>
      </p:sp>
    </p:spTree>
    <p:extLst>
      <p:ext uri="{BB962C8B-B14F-4D97-AF65-F5344CB8AC3E}">
        <p14:creationId xmlns:p14="http://schemas.microsoft.com/office/powerpoint/2010/main" val="2485991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Enseñanza del texto bíblico</a:t>
            </a:r>
          </a:p>
          <a:p>
            <a:r>
              <a:rPr lang="es-ES" dirty="0" smtClean="0"/>
              <a:t>(El momento del texto puede realizarse antes de la lección o después de la lección)</a:t>
            </a:r>
          </a:p>
          <a:p>
            <a:r>
              <a:rPr lang="es-ES" dirty="0" smtClean="0"/>
              <a:t>Recordemos que este es un momento muy especial. Es donde grabamos en el corazón de nuestros alumnos la palabra de Dios mismo. </a:t>
            </a:r>
          </a:p>
          <a:p>
            <a:r>
              <a:rPr lang="es-ES" dirty="0" smtClean="0"/>
              <a:t>Preparar de antemano el texto en tarjetas grandes con frases. </a:t>
            </a:r>
          </a:p>
          <a:p>
            <a:endParaRPr lang="es-ES" dirty="0" smtClean="0"/>
          </a:p>
          <a:p>
            <a:r>
              <a:rPr lang="es-ES" dirty="0" smtClean="0"/>
              <a:t>Texto de Memoria: </a:t>
            </a:r>
          </a:p>
          <a:p>
            <a:r>
              <a:rPr lang="es-ES" dirty="0" smtClean="0"/>
              <a:t>•	Pero conozcan mejor a nuestro Señor </a:t>
            </a:r>
          </a:p>
          <a:p>
            <a:r>
              <a:rPr lang="es-ES" dirty="0" smtClean="0"/>
              <a:t>•	y Salvador Jesucristo </a:t>
            </a:r>
          </a:p>
          <a:p>
            <a:r>
              <a:rPr lang="es-ES" dirty="0" smtClean="0"/>
              <a:t>•	y crezcan en su amor. ¡Gloria a él ahora y para siempre! Amén.</a:t>
            </a:r>
          </a:p>
          <a:p>
            <a:r>
              <a:rPr lang="es-ES" dirty="0" smtClean="0"/>
              <a:t>•	2 Pedro 3:18</a:t>
            </a:r>
          </a:p>
          <a:p>
            <a:r>
              <a:rPr lang="es-ES" dirty="0" smtClean="0"/>
              <a:t> </a:t>
            </a:r>
          </a:p>
          <a:p>
            <a:pPr marL="171450" indent="-171450">
              <a:buFont typeface="Arial" panose="020B0604020202020204" pitchFamily="34" charset="0"/>
              <a:buChar char="•"/>
            </a:pPr>
            <a:r>
              <a:rPr lang="es-ES" dirty="0" smtClean="0"/>
              <a:t>Introducción: hacer una breve introducción al texto del día.</a:t>
            </a:r>
          </a:p>
          <a:p>
            <a:pPr marL="171450" indent="-171450">
              <a:buFont typeface="Arial" panose="020B0604020202020204" pitchFamily="34" charset="0"/>
              <a:buChar char="•"/>
            </a:pPr>
            <a:r>
              <a:rPr lang="es-ES" dirty="0" smtClean="0"/>
              <a:t>Presentación: permitir que los niños lean el texto bíblico. El maestro lea fuerte para acompañar a los niños en la lectura. </a:t>
            </a:r>
          </a:p>
          <a:p>
            <a:pPr marL="171450" indent="-171450">
              <a:buFont typeface="Arial" panose="020B0604020202020204" pitchFamily="34" charset="0"/>
              <a:buChar char="•"/>
            </a:pPr>
            <a:r>
              <a:rPr lang="es-ES" dirty="0" smtClean="0"/>
              <a:t>Explicación: en este paso explicar las palabras más difíciles del texto.</a:t>
            </a:r>
          </a:p>
          <a:p>
            <a:pPr marL="171450" indent="-171450">
              <a:buFont typeface="Arial" panose="020B0604020202020204" pitchFamily="34" charset="0"/>
              <a:buChar char="•"/>
            </a:pPr>
            <a:r>
              <a:rPr lang="es-ES" dirty="0" smtClean="0"/>
              <a:t>Aplicación: hablar sobre lo que Dios quiere que el niño aprenda sobre este texto. </a:t>
            </a:r>
          </a:p>
          <a:p>
            <a:pPr marL="171450" indent="-171450">
              <a:buFont typeface="Arial" panose="020B0604020202020204" pitchFamily="34" charset="0"/>
              <a:buChar char="•"/>
            </a:pPr>
            <a:r>
              <a:rPr lang="es-ES" dirty="0" smtClean="0"/>
              <a:t>Repetición: ser innovadores y creativos en este paso. </a:t>
            </a:r>
          </a:p>
          <a:p>
            <a:r>
              <a:rPr lang="es-ES" dirty="0" smtClean="0"/>
              <a:t>Te recomiendo que leas el Manual de instrucciones, así, puedes cada día perfeccionar la manera de enseñar a los niños.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36</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9600" dirty="0" smtClean="0"/>
              <a:t>Pero conozcan mejor a nuestro Señor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37</a:t>
            </a:fld>
            <a:endParaRPr lang="es-ES"/>
          </a:p>
        </p:txBody>
      </p:sp>
    </p:spTree>
    <p:extLst>
      <p:ext uri="{BB962C8B-B14F-4D97-AF65-F5344CB8AC3E}">
        <p14:creationId xmlns:p14="http://schemas.microsoft.com/office/powerpoint/2010/main" val="3711904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y Salvador Jesucristo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38</a:t>
            </a:fld>
            <a:endParaRPr lang="es-ES"/>
          </a:p>
        </p:txBody>
      </p:sp>
    </p:spTree>
    <p:extLst>
      <p:ext uri="{BB962C8B-B14F-4D97-AF65-F5344CB8AC3E}">
        <p14:creationId xmlns:p14="http://schemas.microsoft.com/office/powerpoint/2010/main" val="3137363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y crezcan en su amor. ¡Gloria a él ahora y para siempre! Amén.</a:t>
            </a:r>
            <a:r>
              <a:rPr lang="es-ES" baseline="0" dirty="0" smtClean="0"/>
              <a:t>  </a:t>
            </a:r>
            <a:r>
              <a:rPr lang="es-ES" dirty="0" smtClean="0"/>
              <a:t>2 Pedro 3:18</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39</a:t>
            </a:fld>
            <a:endParaRPr lang="es-ES"/>
          </a:p>
        </p:txBody>
      </p:sp>
    </p:spTree>
    <p:extLst>
      <p:ext uri="{BB962C8B-B14F-4D97-AF65-F5344CB8AC3E}">
        <p14:creationId xmlns:p14="http://schemas.microsoft.com/office/powerpoint/2010/main" val="3471741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Momento de oración</a:t>
            </a:r>
          </a:p>
          <a:p>
            <a:r>
              <a:rPr lang="es-ES" dirty="0" smtClean="0"/>
              <a:t>El momento de hablar con Dios. Comenzar la clase repasando lo aprendido en el momento de la oración. Esta clase será la clase de las peticiones. </a:t>
            </a:r>
          </a:p>
          <a:p>
            <a:r>
              <a:rPr lang="es-ES" dirty="0" smtClean="0"/>
              <a:t>Podemos llevar un papel bien grande y dejar que los niños anoten allí sus peticiones. Es importante al momento de orar, si tenemos muchos alumnos, hacer una oración en general. Pero si tenemos pocos, nombrar en la oración cada una de las peticiones. Es importante que nuestros alumnos sepan que oramos por ellas y no eliminamos algunas. </a:t>
            </a:r>
          </a:p>
          <a:p>
            <a:r>
              <a:rPr lang="es-ES" dirty="0" smtClean="0"/>
              <a:t>Tener cuidado con los pedidos que pueden tener problemas doctrinales. Por ej. Orar por algún abuelo muerto… Por mi animalito muerto, etc…</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40</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Actividades</a:t>
            </a:r>
          </a:p>
          <a:p>
            <a:r>
              <a:rPr lang="es-ES" dirty="0" smtClean="0"/>
              <a:t>Niños +8: Cuadro de textos para leer cada día y responder. ¿Qué me dice Dios? ¿Cómo lo aplico a mi vida?</a:t>
            </a:r>
          </a:p>
          <a:p>
            <a:r>
              <a:rPr lang="es-ES" dirty="0" smtClean="0"/>
              <a:t>Niños 0-7: Colorea los dibujos de las actividades que te ayuden a crecer espiritualmente.</a:t>
            </a:r>
          </a:p>
          <a:p>
            <a:r>
              <a:rPr lang="es-ES" dirty="0" smtClean="0"/>
              <a:t>Opción: Colorea el dibujo.</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41</a:t>
            </a:fld>
            <a:endParaRPr lang="es-ES"/>
          </a:p>
        </p:txBody>
      </p:sp>
    </p:spTree>
    <p:extLst>
      <p:ext uri="{BB962C8B-B14F-4D97-AF65-F5344CB8AC3E}">
        <p14:creationId xmlns:p14="http://schemas.microsoft.com/office/powerpoint/2010/main" val="187331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Coro</a:t>
            </a:r>
            <a:endParaRPr lang="en-U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Voy a crecer, </a:t>
            </a:r>
            <a:endParaRPr lang="en-U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1097702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smtClean="0">
                <a:solidFill>
                  <a:schemeClr val="tx1"/>
                </a:solidFill>
                <a:latin typeface="+mn-lt"/>
                <a:ea typeface="+mn-ea"/>
                <a:cs typeface="+mn-cs"/>
              </a:rPr>
              <a:t>Conclusión</a:t>
            </a:r>
          </a:p>
          <a:p>
            <a:r>
              <a:rPr lang="es-ES" sz="1200" b="1" i="0" u="none" strike="noStrike" kern="1200" baseline="0" dirty="0" smtClean="0">
                <a:solidFill>
                  <a:schemeClr val="tx1"/>
                </a:solidFill>
                <a:latin typeface="+mn-lt"/>
                <a:ea typeface="+mn-ea"/>
                <a:cs typeface="+mn-cs"/>
              </a:rPr>
              <a:t>Gracias Señor porque me ayudas a crecer.</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42</a:t>
            </a:fld>
            <a:endParaRPr lang="es-ES"/>
          </a:p>
        </p:txBody>
      </p:sp>
    </p:spTree>
    <p:extLst>
      <p:ext uri="{BB962C8B-B14F-4D97-AF65-F5344CB8AC3E}">
        <p14:creationId xmlns:p14="http://schemas.microsoft.com/office/powerpoint/2010/main" val="3566604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Momento musical</a:t>
            </a:r>
          </a:p>
          <a:p>
            <a:r>
              <a:rPr lang="es-ES" dirty="0" smtClean="0"/>
              <a:t>Comenzar con canciones alegres que puedan motivar al grupo. Puedes utilizar alguna canción de saludo para esta ocasión. </a:t>
            </a:r>
          </a:p>
          <a:p>
            <a:r>
              <a:rPr lang="es-ES" dirty="0" smtClean="0"/>
              <a:t>Luego enseñar la canción lema del día. Tener en cuenta el folleto de instrucciones.</a:t>
            </a:r>
          </a:p>
          <a:p>
            <a:r>
              <a:rPr lang="es-ES" dirty="0" smtClean="0"/>
              <a:t>Opción: “Voy a crecer, crecer.” En esta canción es importante realizar mímicas mostrando el crecimiento, alegrará a nuestros alumnos, así la aprenderán más rápido</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43</a:t>
            </a:fld>
            <a:endParaRPr lang="es-ES"/>
          </a:p>
        </p:txBody>
      </p:sp>
    </p:spTree>
    <p:extLst>
      <p:ext uri="{BB962C8B-B14F-4D97-AF65-F5344CB8AC3E}">
        <p14:creationId xmlns:p14="http://schemas.microsoft.com/office/powerpoint/2010/main" val="1599020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Coro</a:t>
            </a:r>
            <a:endParaRPr lang="en-U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Voy a crecer, </a:t>
            </a:r>
            <a:endParaRPr lang="en-U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44</a:t>
            </a:fld>
            <a:endParaRPr lang="es-ES"/>
          </a:p>
        </p:txBody>
      </p:sp>
    </p:spTree>
    <p:extLst>
      <p:ext uri="{BB962C8B-B14F-4D97-AF65-F5344CB8AC3E}">
        <p14:creationId xmlns:p14="http://schemas.microsoft.com/office/powerpoint/2010/main" val="2040029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crecer, crecer,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45</a:t>
            </a:fld>
            <a:endParaRPr lang="es-ES"/>
          </a:p>
        </p:txBody>
      </p:sp>
    </p:spTree>
    <p:extLst>
      <p:ext uri="{BB962C8B-B14F-4D97-AF65-F5344CB8AC3E}">
        <p14:creationId xmlns:p14="http://schemas.microsoft.com/office/powerpoint/2010/main" val="3432526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crecer, crecer, crecer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46</a:t>
            </a:fld>
            <a:endParaRPr lang="es-ES"/>
          </a:p>
        </p:txBody>
      </p:sp>
    </p:spTree>
    <p:extLst>
      <p:ext uri="{BB962C8B-B14F-4D97-AF65-F5344CB8AC3E}">
        <p14:creationId xmlns:p14="http://schemas.microsoft.com/office/powerpoint/2010/main" val="1806078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Cada día más, más y más </a:t>
            </a:r>
            <a:endParaRPr lang="en-U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47</a:t>
            </a:fld>
            <a:endParaRPr lang="es-ES"/>
          </a:p>
        </p:txBody>
      </p:sp>
    </p:spTree>
    <p:extLst>
      <p:ext uri="{BB962C8B-B14F-4D97-AF65-F5344CB8AC3E}">
        <p14:creationId xmlns:p14="http://schemas.microsoft.com/office/powerpoint/2010/main" val="877257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Leyendo su Palabra, la Biblia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48</a:t>
            </a:fld>
            <a:endParaRPr lang="es-ES"/>
          </a:p>
        </p:txBody>
      </p:sp>
    </p:spTree>
    <p:extLst>
      <p:ext uri="{BB962C8B-B14F-4D97-AF65-F5344CB8AC3E}">
        <p14:creationId xmlns:p14="http://schemas.microsoft.com/office/powerpoint/2010/main" val="13930030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Hablando cada día con Dios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49</a:t>
            </a:fld>
            <a:endParaRPr lang="es-ES"/>
          </a:p>
        </p:txBody>
      </p:sp>
    </p:spTree>
    <p:extLst>
      <p:ext uri="{BB962C8B-B14F-4D97-AF65-F5344CB8AC3E}">
        <p14:creationId xmlns:p14="http://schemas.microsoft.com/office/powerpoint/2010/main" val="407229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Yendo a la clase,</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50</a:t>
            </a:fld>
            <a:endParaRPr lang="es-ES"/>
          </a:p>
        </p:txBody>
      </p:sp>
    </p:spTree>
    <p:extLst>
      <p:ext uri="{BB962C8B-B14F-4D97-AF65-F5344CB8AC3E}">
        <p14:creationId xmlns:p14="http://schemas.microsoft.com/office/powerpoint/2010/main" val="3494870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cada semana con mis amigos </a:t>
            </a:r>
            <a:endParaRPr lang="en-U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Ho, </a:t>
            </a:r>
            <a:r>
              <a:rPr lang="es-ES_tradnl" sz="1200" kern="1200" dirty="0" err="1" smtClean="0">
                <a:solidFill>
                  <a:schemeClr val="tx1"/>
                </a:solidFill>
                <a:effectLst/>
                <a:latin typeface="+mn-lt"/>
                <a:ea typeface="+mn-ea"/>
                <a:cs typeface="+mn-cs"/>
              </a:rPr>
              <a:t>ho</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ho</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ho</a:t>
            </a:r>
            <a:r>
              <a:rPr lang="es-ES_tradnl"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51</a:t>
            </a:fld>
            <a:endParaRPr lang="es-ES"/>
          </a:p>
        </p:txBody>
      </p:sp>
    </p:spTree>
    <p:extLst>
      <p:ext uri="{BB962C8B-B14F-4D97-AF65-F5344CB8AC3E}">
        <p14:creationId xmlns:p14="http://schemas.microsoft.com/office/powerpoint/2010/main" val="3207504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crecer, crecer,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792272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Para llegar un día al cielo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52</a:t>
            </a:fld>
            <a:endParaRPr lang="es-ES"/>
          </a:p>
        </p:txBody>
      </p:sp>
    </p:spTree>
    <p:extLst>
      <p:ext uri="{BB962C8B-B14F-4D97-AF65-F5344CB8AC3E}">
        <p14:creationId xmlns:p14="http://schemas.microsoft.com/office/powerpoint/2010/main" val="26519919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Muy preparado debo yo estar </a:t>
            </a:r>
            <a:endParaRPr lang="en-U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53</a:t>
            </a:fld>
            <a:endParaRPr lang="es-ES"/>
          </a:p>
        </p:txBody>
      </p:sp>
    </p:spTree>
    <p:extLst>
      <p:ext uri="{BB962C8B-B14F-4D97-AF65-F5344CB8AC3E}">
        <p14:creationId xmlns:p14="http://schemas.microsoft.com/office/powerpoint/2010/main" val="38216494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Estudiando,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54</a:t>
            </a:fld>
            <a:endParaRPr lang="es-ES"/>
          </a:p>
        </p:txBody>
      </p:sp>
    </p:spTree>
    <p:extLst>
      <p:ext uri="{BB962C8B-B14F-4D97-AF65-F5344CB8AC3E}">
        <p14:creationId xmlns:p14="http://schemas.microsoft.com/office/powerpoint/2010/main" val="8595165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aprendiendo su palabra </a:t>
            </a:r>
            <a:endParaRPr lang="en-U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Ha, ha, ha, ha</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55</a:t>
            </a:fld>
            <a:endParaRPr lang="es-ES"/>
          </a:p>
        </p:txBody>
      </p:sp>
    </p:spTree>
    <p:extLst>
      <p:ext uri="{BB962C8B-B14F-4D97-AF65-F5344CB8AC3E}">
        <p14:creationId xmlns:p14="http://schemas.microsoft.com/office/powerpoint/2010/main" val="40524896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Próximo tema:</a:t>
            </a:r>
          </a:p>
          <a:p>
            <a:r>
              <a:rPr lang="es-ES" sz="1200" b="0" i="0" u="none" strike="noStrike" kern="1200" baseline="0" dirty="0" smtClean="0">
                <a:solidFill>
                  <a:schemeClr val="tx1"/>
                </a:solidFill>
                <a:latin typeface="+mn-lt"/>
                <a:ea typeface="+mn-ea"/>
                <a:cs typeface="+mn-cs"/>
              </a:rPr>
              <a:t>Dios te regala una mansión</a:t>
            </a:r>
          </a:p>
          <a:p>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56</a:t>
            </a:fld>
            <a:endParaRPr lang="es-ES"/>
          </a:p>
        </p:txBody>
      </p:sp>
    </p:spTree>
    <p:extLst>
      <p:ext uri="{BB962C8B-B14F-4D97-AF65-F5344CB8AC3E}">
        <p14:creationId xmlns:p14="http://schemas.microsoft.com/office/powerpoint/2010/main" val="3346132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crecer, crecer, crecer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1164155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Cada día más, más y más </a:t>
            </a:r>
            <a:endParaRPr lang="en-U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31315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Leyendo su Palabra, la Biblia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409211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Hablando cada día con Dios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1672798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6E0E8E6-B6EB-498A-BC29-48D81AAAA5B6}" type="datetimeFigureOut">
              <a:rPr lang="en-US" smtClean="0"/>
              <a:t>8/3/2019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pPr/>
              <a:t>‹Nº›</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491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612745460"/>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5561753"/>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9475403"/>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049728652"/>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9296438"/>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5200007"/>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442615"/>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912216"/>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64429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08093840"/>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D45397E-FD2D-4D0A-B33C-2E5AEFAED143}"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7477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46299208"/>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069368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8/3/2019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338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8/3/2019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201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461344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75229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EAF71F-1A43-41B7-B605-0710A83174B7}" type="datetimeFigureOut">
              <a:rPr lang="en-US" smtClean="0"/>
              <a:t>8/3/2019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264086019"/>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10.jp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rot="240778">
            <a:off x="4790181" y="2478186"/>
            <a:ext cx="2750784" cy="2603973"/>
          </a:xfrm>
          <a:prstGeom prst="rect">
            <a:avLst/>
          </a:prstGeom>
        </p:spPr>
      </p:pic>
      <p:pic>
        <p:nvPicPr>
          <p:cNvPr id="3" name="Imagen 2"/>
          <p:cNvPicPr>
            <a:picLocks noChangeAspect="1"/>
          </p:cNvPicPr>
          <p:nvPr/>
        </p:nvPicPr>
        <p:blipFill>
          <a:blip r:embed="rId3"/>
          <a:stretch>
            <a:fillRect/>
          </a:stretch>
        </p:blipFill>
        <p:spPr>
          <a:xfrm>
            <a:off x="10086923" y="236776"/>
            <a:ext cx="1865538" cy="701101"/>
          </a:xfrm>
          <a:prstGeom prst="rect">
            <a:avLst/>
          </a:prstGeom>
        </p:spPr>
      </p:pic>
    </p:spTree>
    <p:extLst>
      <p:ext uri="{BB962C8B-B14F-4D97-AF65-F5344CB8AC3E}">
        <p14:creationId xmlns:p14="http://schemas.microsoft.com/office/powerpoint/2010/main" val="3623154545"/>
      </p:ext>
    </p:extLst>
  </p:cSld>
  <p:clrMapOvr>
    <a:masterClrMapping/>
  </p:clrMapOvr>
  <p:transition spd="slow" advClick="0" advTm="50">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094529" y="1502498"/>
            <a:ext cx="6136043" cy="3927067"/>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Leyendo su Palabra, la Biblia </a:t>
            </a:r>
          </a:p>
        </p:txBody>
      </p:sp>
    </p:spTree>
    <p:extLst>
      <p:ext uri="{BB962C8B-B14F-4D97-AF65-F5344CB8AC3E}">
        <p14:creationId xmlns:p14="http://schemas.microsoft.com/office/powerpoint/2010/main" val="50329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844173" y="931095"/>
            <a:ext cx="8587528" cy="536720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Hablando cada día con Dios </a:t>
            </a:r>
          </a:p>
        </p:txBody>
      </p:sp>
    </p:spTree>
    <p:extLst>
      <p:ext uri="{BB962C8B-B14F-4D97-AF65-F5344CB8AC3E}">
        <p14:creationId xmlns:p14="http://schemas.microsoft.com/office/powerpoint/2010/main" val="22055224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389186" y="1260326"/>
            <a:ext cx="7127628" cy="4454768"/>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Yendo a la clase,</a:t>
            </a:r>
          </a:p>
        </p:txBody>
      </p:sp>
    </p:spTree>
    <p:extLst>
      <p:ext uri="{BB962C8B-B14F-4D97-AF65-F5344CB8AC3E}">
        <p14:creationId xmlns:p14="http://schemas.microsoft.com/office/powerpoint/2010/main" val="2074272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989599" y="983929"/>
            <a:ext cx="7606665" cy="507111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2197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cada semana con mis amigos </a:t>
            </a:r>
          </a:p>
          <a:p>
            <a:r>
              <a:rPr lang="es-ES" sz="4000" b="1" dirty="0">
                <a:ln w="6600">
                  <a:solidFill>
                    <a:schemeClr val="accent2"/>
                  </a:solidFill>
                  <a:prstDash val="solid"/>
                </a:ln>
                <a:solidFill>
                  <a:srgbClr val="FFFFFF"/>
                </a:solidFill>
                <a:effectLst>
                  <a:outerShdw dist="38100" dir="2700000" algn="tl" rotWithShape="0">
                    <a:schemeClr val="accent2"/>
                  </a:outerShdw>
                </a:effectLst>
              </a:rPr>
              <a:t>Ho, </a:t>
            </a:r>
            <a:r>
              <a:rPr lang="es-ES" sz="4000" b="1" dirty="0" err="1">
                <a:ln w="6600">
                  <a:solidFill>
                    <a:schemeClr val="accent2"/>
                  </a:solidFill>
                  <a:prstDash val="solid"/>
                </a:ln>
                <a:solidFill>
                  <a:srgbClr val="FFFFFF"/>
                </a:solidFill>
                <a:effectLst>
                  <a:outerShdw dist="38100" dir="2700000" algn="tl" rotWithShape="0">
                    <a:schemeClr val="accent2"/>
                  </a:outerShdw>
                </a:effectLst>
              </a:rPr>
              <a:t>ho</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ho</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ho</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p>
        </p:txBody>
      </p:sp>
    </p:spTree>
    <p:extLst>
      <p:ext uri="{BB962C8B-B14F-4D97-AF65-F5344CB8AC3E}">
        <p14:creationId xmlns:p14="http://schemas.microsoft.com/office/powerpoint/2010/main" val="6432878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66762" y="1385353"/>
            <a:ext cx="8372475" cy="4161357"/>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Para llegar un día al cielo </a:t>
            </a:r>
          </a:p>
        </p:txBody>
      </p:sp>
    </p:spTree>
    <p:extLst>
      <p:ext uri="{BB962C8B-B14F-4D97-AF65-F5344CB8AC3E}">
        <p14:creationId xmlns:p14="http://schemas.microsoft.com/office/powerpoint/2010/main" val="2162804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123950" y="1385923"/>
            <a:ext cx="7557025" cy="4439752"/>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Muy preparado debo yo estar </a:t>
            </a:r>
          </a:p>
        </p:txBody>
      </p:sp>
    </p:spTree>
    <p:extLst>
      <p:ext uri="{BB962C8B-B14F-4D97-AF65-F5344CB8AC3E}">
        <p14:creationId xmlns:p14="http://schemas.microsoft.com/office/powerpoint/2010/main" val="39334543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74566" y="1273196"/>
            <a:ext cx="8556867" cy="5122983"/>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Estudiando, </a:t>
            </a:r>
          </a:p>
        </p:txBody>
      </p:sp>
    </p:spTree>
    <p:extLst>
      <p:ext uri="{BB962C8B-B14F-4D97-AF65-F5344CB8AC3E}">
        <p14:creationId xmlns:p14="http://schemas.microsoft.com/office/powerpoint/2010/main" val="40864385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824133" y="1194945"/>
            <a:ext cx="4946485" cy="4408824"/>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2197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aprendiendo su palabra </a:t>
            </a:r>
          </a:p>
          <a:p>
            <a:r>
              <a:rPr lang="es-ES" b="1" dirty="0">
                <a:ln w="6600">
                  <a:solidFill>
                    <a:schemeClr val="accent2"/>
                  </a:solidFill>
                  <a:prstDash val="solid"/>
                </a:ln>
                <a:solidFill>
                  <a:srgbClr val="FFFFFF"/>
                </a:solidFill>
                <a:effectLst>
                  <a:outerShdw dist="38100" dir="2700000" algn="tl" rotWithShape="0">
                    <a:schemeClr val="accent2"/>
                  </a:outerShdw>
                </a:effectLst>
              </a:rPr>
              <a:t>Ha, ha, ha, ha</a:t>
            </a:r>
          </a:p>
        </p:txBody>
      </p:sp>
    </p:spTree>
    <p:extLst>
      <p:ext uri="{BB962C8B-B14F-4D97-AF65-F5344CB8AC3E}">
        <p14:creationId xmlns:p14="http://schemas.microsoft.com/office/powerpoint/2010/main" val="11950878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045244" y="1172595"/>
            <a:ext cx="7885577" cy="5248599"/>
          </a:xfrm>
          <a:prstGeom prst="rect">
            <a:avLst/>
          </a:prstGeom>
          <a:effectLst>
            <a:softEdge rad="635000"/>
          </a:effectLst>
        </p:spPr>
      </p:pic>
      <p:sp>
        <p:nvSpPr>
          <p:cNvPr id="2" name="Título 1"/>
          <p:cNvSpPr>
            <a:spLocks noGrp="1"/>
          </p:cNvSpPr>
          <p:nvPr>
            <p:ph type="title"/>
          </p:nvPr>
        </p:nvSpPr>
        <p:spPr>
          <a:xfrm>
            <a:off x="1295402" y="334432"/>
            <a:ext cx="9601196" cy="1303867"/>
          </a:xfrm>
        </p:spPr>
        <p:txBody>
          <a:bodyPr/>
          <a:lstStyle/>
          <a:p>
            <a:r>
              <a:rPr lang="es-ES" b="1" dirty="0" smtClean="0">
                <a:ln w="6600">
                  <a:solidFill>
                    <a:schemeClr val="accent2"/>
                  </a:solidFill>
                  <a:prstDash val="solid"/>
                </a:ln>
                <a:solidFill>
                  <a:srgbClr val="FFFFFF"/>
                </a:solidFill>
                <a:effectLst>
                  <a:outerShdw dist="38100" dir="2700000" algn="tl" rotWithShape="0">
                    <a:schemeClr val="accent2"/>
                  </a:outerShdw>
                </a:effectLst>
              </a:rPr>
              <a:t>LECCIÓN BÍBLICA DEL DÍA</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0" y="590550"/>
            <a:ext cx="8572500" cy="5715000"/>
          </a:xfrm>
          <a:prstGeom prst="rect">
            <a:avLst/>
          </a:prstGeom>
          <a:ln>
            <a:noFill/>
          </a:ln>
          <a:effectLst>
            <a:softEdge rad="112500"/>
          </a:effectLst>
        </p:spPr>
      </p:pic>
    </p:spTree>
    <p:extLst>
      <p:ext uri="{BB962C8B-B14F-4D97-AF65-F5344CB8AC3E}">
        <p14:creationId xmlns:p14="http://schemas.microsoft.com/office/powerpoint/2010/main" val="228385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236" y="719392"/>
            <a:ext cx="8587528" cy="5152516"/>
          </a:xfrm>
          <a:prstGeom prst="rect">
            <a:avLst/>
          </a:prstGeom>
          <a:effectLst>
            <a:softEdge rad="317500"/>
          </a:effectLst>
        </p:spPr>
      </p:pic>
      <p:sp>
        <p:nvSpPr>
          <p:cNvPr id="2" name="Título 1"/>
          <p:cNvSpPr>
            <a:spLocks noGrp="1"/>
          </p:cNvSpPr>
          <p:nvPr>
            <p:ph type="ctrTitle"/>
          </p:nvPr>
        </p:nvSpPr>
        <p:spPr>
          <a:xfrm rot="20773002">
            <a:off x="321324" y="559078"/>
            <a:ext cx="3902141" cy="2332251"/>
          </a:xfr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noAutofit/>
          </a:bodyPr>
          <a:lstStyle/>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7 </a:t>
            </a:r>
            <a:r>
              <a:rPr lang="en-US" sz="40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días</a:t>
            </a:r>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 de </a:t>
            </a:r>
            <a:b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br>
            <a:r>
              <a:rPr lang="en-US" sz="40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evangelismo</a:t>
            </a:r>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 </a:t>
            </a:r>
            <a:b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br>
            <a:r>
              <a:rPr lang="en-US" sz="40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infantil</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0851" y="5494857"/>
            <a:ext cx="1332364" cy="117643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7" name="CuadroTexto 6"/>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labibliatienerazon.org</a:t>
            </a:r>
            <a:endParaRPr lang="es-ES" dirty="0">
              <a:latin typeface="Abel" panose="02000506030000020004" pitchFamily="2" charset="0"/>
            </a:endParaRPr>
          </a:p>
        </p:txBody>
      </p:sp>
      <p:sp>
        <p:nvSpPr>
          <p:cNvPr id="8" name="Rectángulo 7"/>
          <p:cNvSpPr/>
          <p:nvPr/>
        </p:nvSpPr>
        <p:spPr>
          <a:xfrm>
            <a:off x="2000249" y="4710847"/>
            <a:ext cx="8534401" cy="2451953"/>
          </a:xfrm>
          <a:prstGeom prst="rect">
            <a:avLst/>
          </a:prstGeom>
        </p:spPr>
        <p:txBody>
          <a:bodyPr wrap="square">
            <a:spAutoFit/>
          </a:bodyPr>
          <a:lstStyle/>
          <a:p>
            <a:pPr algn="ctr"/>
            <a:r>
              <a:rPr lang="es-ES_tradnl"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Regalos de Dios </a:t>
            </a:r>
            <a:br>
              <a:rPr lang="es-ES_tradnl"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br>
            <a:r>
              <a:rPr lang="es-ES_tradnl"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para sus hijos</a:t>
            </a:r>
            <a:endPar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endParaRPr>
          </a:p>
        </p:txBody>
      </p:sp>
    </p:spTree>
    <p:extLst>
      <p:ext uri="{BB962C8B-B14F-4D97-AF65-F5344CB8AC3E}">
        <p14:creationId xmlns:p14="http://schemas.microsoft.com/office/powerpoint/2010/main" val="798525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225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par>
                          <p:cTn id="17" fill="hold">
                            <p:stCondLst>
                              <p:cond delay="3250"/>
                            </p:stCondLst>
                            <p:childTnLst>
                              <p:par>
                                <p:cTn id="18" presetID="10" presetClass="entr" presetSubtype="0" fill="hold" grpId="0"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617" y="338504"/>
            <a:ext cx="9280767" cy="6180991"/>
          </a:xfrm>
          <a:prstGeom prst="rect">
            <a:avLst/>
          </a:prstGeom>
          <a:effectLst>
            <a:softEdge rad="635000"/>
          </a:effectLst>
        </p:spPr>
      </p:pic>
    </p:spTree>
    <p:extLst>
      <p:ext uri="{BB962C8B-B14F-4D97-AF65-F5344CB8AC3E}">
        <p14:creationId xmlns:p14="http://schemas.microsoft.com/office/powerpoint/2010/main" val="4286282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212" y="391659"/>
            <a:ext cx="8099577" cy="6074683"/>
          </a:xfrm>
          <a:prstGeom prst="rect">
            <a:avLst/>
          </a:prstGeom>
          <a:effectLst>
            <a:softEdge rad="635000"/>
          </a:effectLst>
        </p:spPr>
      </p:pic>
    </p:spTree>
    <p:extLst>
      <p:ext uri="{BB962C8B-B14F-4D97-AF65-F5344CB8AC3E}">
        <p14:creationId xmlns:p14="http://schemas.microsoft.com/office/powerpoint/2010/main" val="5364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091" y="311728"/>
            <a:ext cx="9351818" cy="6234545"/>
          </a:xfrm>
          <a:prstGeom prst="rect">
            <a:avLst/>
          </a:prstGeom>
          <a:effectLst>
            <a:softEdge rad="635000"/>
          </a:effectLst>
        </p:spPr>
      </p:pic>
    </p:spTree>
    <p:extLst>
      <p:ext uri="{BB962C8B-B14F-4D97-AF65-F5344CB8AC3E}">
        <p14:creationId xmlns:p14="http://schemas.microsoft.com/office/powerpoint/2010/main" val="305591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305" y="361039"/>
            <a:ext cx="9199391" cy="6135923"/>
          </a:xfrm>
          <a:prstGeom prst="rect">
            <a:avLst/>
          </a:prstGeom>
          <a:effectLst>
            <a:softEdge rad="635000"/>
          </a:effectLst>
        </p:spPr>
      </p:pic>
    </p:spTree>
    <p:extLst>
      <p:ext uri="{BB962C8B-B14F-4D97-AF65-F5344CB8AC3E}">
        <p14:creationId xmlns:p14="http://schemas.microsoft.com/office/powerpoint/2010/main" val="4147563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35" y="496278"/>
            <a:ext cx="11229728" cy="5865445"/>
          </a:xfrm>
          <a:prstGeom prst="rect">
            <a:avLst/>
          </a:prstGeom>
          <a:effectLst>
            <a:softEdge rad="635000"/>
          </a:effectLst>
        </p:spPr>
      </p:pic>
    </p:spTree>
    <p:extLst>
      <p:ext uri="{BB962C8B-B14F-4D97-AF65-F5344CB8AC3E}">
        <p14:creationId xmlns:p14="http://schemas.microsoft.com/office/powerpoint/2010/main" val="4172733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635000"/>
          </a:effectLst>
        </p:spPr>
      </p:pic>
    </p:spTree>
    <p:extLst>
      <p:ext uri="{BB962C8B-B14F-4D97-AF65-F5344CB8AC3E}">
        <p14:creationId xmlns:p14="http://schemas.microsoft.com/office/powerpoint/2010/main" val="958174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1747" y="313310"/>
            <a:ext cx="8308506" cy="6231380"/>
          </a:xfrm>
          <a:prstGeom prst="rect">
            <a:avLst/>
          </a:prstGeom>
          <a:effectLst>
            <a:softEdge rad="635000"/>
          </a:effectLst>
        </p:spPr>
      </p:pic>
    </p:spTree>
    <p:extLst>
      <p:ext uri="{BB962C8B-B14F-4D97-AF65-F5344CB8AC3E}">
        <p14:creationId xmlns:p14="http://schemas.microsoft.com/office/powerpoint/2010/main" val="4065629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0375"/>
            <a:ext cx="12192000" cy="5937250"/>
          </a:xfrm>
          <a:prstGeom prst="rect">
            <a:avLst/>
          </a:prstGeom>
          <a:effectLst>
            <a:softEdge rad="635000"/>
          </a:effectLst>
        </p:spPr>
      </p:pic>
    </p:spTree>
    <p:extLst>
      <p:ext uri="{BB962C8B-B14F-4D97-AF65-F5344CB8AC3E}">
        <p14:creationId xmlns:p14="http://schemas.microsoft.com/office/powerpoint/2010/main" val="4225017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645" y="0"/>
            <a:ext cx="10420709" cy="6858000"/>
          </a:xfrm>
          <a:prstGeom prst="rect">
            <a:avLst/>
          </a:prstGeom>
          <a:effectLst>
            <a:softEdge rad="635000"/>
          </a:effectLst>
        </p:spPr>
      </p:pic>
    </p:spTree>
    <p:extLst>
      <p:ext uri="{BB962C8B-B14F-4D97-AF65-F5344CB8AC3E}">
        <p14:creationId xmlns:p14="http://schemas.microsoft.com/office/powerpoint/2010/main" val="6556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772" y="505789"/>
            <a:ext cx="8698456" cy="5846422"/>
          </a:xfrm>
          <a:prstGeom prst="rect">
            <a:avLst/>
          </a:prstGeom>
          <a:effectLst>
            <a:softEdge rad="635000"/>
          </a:effectLst>
        </p:spPr>
      </p:pic>
    </p:spTree>
    <p:extLst>
      <p:ext uri="{BB962C8B-B14F-4D97-AF65-F5344CB8AC3E}">
        <p14:creationId xmlns:p14="http://schemas.microsoft.com/office/powerpoint/2010/main" val="602978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323" y="845128"/>
            <a:ext cx="9351818" cy="6234545"/>
          </a:xfrm>
          <a:prstGeom prst="rect">
            <a:avLst/>
          </a:prstGeom>
          <a:effectLst>
            <a:softEdge rad="635000"/>
          </a:effectLst>
        </p:spPr>
      </p:pic>
      <p:sp>
        <p:nvSpPr>
          <p:cNvPr id="6" name="Título 5"/>
          <p:cNvSpPr>
            <a:spLocks noGrp="1"/>
          </p:cNvSpPr>
          <p:nvPr>
            <p:ph type="ctrTitle"/>
          </p:nvPr>
        </p:nvSpPr>
        <p:spPr>
          <a:xfrm>
            <a:off x="257249" y="285751"/>
            <a:ext cx="11685965" cy="1523999"/>
          </a:xfrm>
        </p:spPr>
        <p:txBody>
          <a:bodyPr anchor="ctr"/>
          <a:lstStyle/>
          <a:p>
            <a:r>
              <a:rPr lang="es-ES" b="1" dirty="0">
                <a:ln w="6600">
                  <a:solidFill>
                    <a:schemeClr val="accent2"/>
                  </a:solidFill>
                  <a:prstDash val="solid"/>
                </a:ln>
                <a:solidFill>
                  <a:srgbClr val="FFFFFF"/>
                </a:solidFill>
                <a:effectLst>
                  <a:outerShdw dist="38100" dir="2700000" algn="tl" rotWithShape="0">
                    <a:schemeClr val="accent2"/>
                  </a:outerShdw>
                </a:effectLst>
              </a:rPr>
              <a:t>Dios quiere que crezcas espiritualmente</a:t>
            </a:r>
          </a:p>
        </p:txBody>
      </p:sp>
      <p:sp>
        <p:nvSpPr>
          <p:cNvPr id="7" name="Subtítulo 6"/>
          <p:cNvSpPr>
            <a:spLocks noGrp="1"/>
          </p:cNvSpPr>
          <p:nvPr>
            <p:ph type="subTitle" idx="1"/>
          </p:nvPr>
        </p:nvSpPr>
        <p:spPr/>
        <p:txBody>
          <a:bodyPr/>
          <a:lstStyle/>
          <a:p>
            <a:endParaRPr lang="en-US"/>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0851" y="5494857"/>
            <a:ext cx="1332364" cy="1176439"/>
          </a:xfrm>
          <a:prstGeom prst="rect">
            <a:avLst/>
          </a:prstGeom>
        </p:spPr>
      </p:pic>
      <p:sp>
        <p:nvSpPr>
          <p:cNvPr id="12" name="Título 5"/>
          <p:cNvSpPr txBox="1">
            <a:spLocks/>
          </p:cNvSpPr>
          <p:nvPr/>
        </p:nvSpPr>
        <p:spPr>
          <a:xfrm>
            <a:off x="257249" y="5962650"/>
            <a:ext cx="2435149" cy="70864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4000" b="1" dirty="0" smtClean="0">
                <a:ln w="6600">
                  <a:solidFill>
                    <a:schemeClr val="accent2"/>
                  </a:solidFill>
                  <a:prstDash val="solid"/>
                </a:ln>
                <a:solidFill>
                  <a:srgbClr val="FFFFFF"/>
                </a:solidFill>
                <a:effectLst>
                  <a:outerShdw dist="38100" dir="2700000" algn="tl" rotWithShape="0">
                    <a:schemeClr val="accent2"/>
                  </a:outerShdw>
                </a:effectLst>
              </a:rPr>
              <a:t>D</a:t>
            </a:r>
            <a:r>
              <a:rPr lang="en-US" sz="4000" b="1" dirty="0" err="1" smtClean="0">
                <a:ln w="6600">
                  <a:solidFill>
                    <a:schemeClr val="accent2"/>
                  </a:solidFill>
                  <a:prstDash val="solid"/>
                </a:ln>
                <a:solidFill>
                  <a:srgbClr val="FFFFFF"/>
                </a:solidFill>
                <a:effectLst>
                  <a:outerShdw dist="38100" dir="2700000" algn="tl" rotWithShape="0">
                    <a:schemeClr val="accent2"/>
                  </a:outerShdw>
                </a:effectLst>
              </a:rPr>
              <a:t>ía</a:t>
            </a:r>
            <a:r>
              <a:rPr lang="en-US" sz="4000" b="1" dirty="0" smtClean="0">
                <a:ln w="6600">
                  <a:solidFill>
                    <a:schemeClr val="accent2"/>
                  </a:solidFill>
                  <a:prstDash val="solid"/>
                </a:ln>
                <a:solidFill>
                  <a:srgbClr val="FFFFFF"/>
                </a:solidFill>
                <a:effectLst>
                  <a:outerShdw dist="38100" dir="2700000" algn="tl" rotWithShape="0">
                    <a:schemeClr val="accent2"/>
                  </a:outerShdw>
                </a:effectLst>
              </a:rPr>
              <a:t> 3</a:t>
            </a:r>
            <a:endParaRPr lang="es-ES" sz="4000" b="1" dirty="0" smtClean="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80" y="311728"/>
            <a:ext cx="10439239" cy="6234545"/>
          </a:xfrm>
          <a:prstGeom prst="rect">
            <a:avLst/>
          </a:prstGeom>
          <a:effectLst>
            <a:softEdge rad="635000"/>
          </a:effectLst>
        </p:spPr>
      </p:pic>
    </p:spTree>
    <p:extLst>
      <p:ext uri="{BB962C8B-B14F-4D97-AF65-F5344CB8AC3E}">
        <p14:creationId xmlns:p14="http://schemas.microsoft.com/office/powerpoint/2010/main" val="2409212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82" y="311728"/>
            <a:ext cx="11083636" cy="6234545"/>
          </a:xfrm>
          <a:prstGeom prst="rect">
            <a:avLst/>
          </a:prstGeom>
          <a:effectLst>
            <a:softEdge rad="635000"/>
          </a:effectLst>
        </p:spPr>
      </p:pic>
    </p:spTree>
    <p:extLst>
      <p:ext uri="{BB962C8B-B14F-4D97-AF65-F5344CB8AC3E}">
        <p14:creationId xmlns:p14="http://schemas.microsoft.com/office/powerpoint/2010/main" val="173950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34" y="591079"/>
            <a:ext cx="10877532" cy="5675841"/>
          </a:xfrm>
          <a:prstGeom prst="rect">
            <a:avLst/>
          </a:prstGeom>
          <a:effectLst>
            <a:softEdge rad="635000"/>
          </a:effectLst>
        </p:spPr>
      </p:pic>
    </p:spTree>
    <p:extLst>
      <p:ext uri="{BB962C8B-B14F-4D97-AF65-F5344CB8AC3E}">
        <p14:creationId xmlns:p14="http://schemas.microsoft.com/office/powerpoint/2010/main" val="381877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0"/>
            <a:ext cx="6858000" cy="6858000"/>
          </a:xfrm>
          <a:prstGeom prst="rect">
            <a:avLst/>
          </a:prstGeom>
          <a:effectLst>
            <a:softEdge rad="635000"/>
          </a:effectLst>
        </p:spPr>
      </p:pic>
    </p:spTree>
    <p:extLst>
      <p:ext uri="{BB962C8B-B14F-4D97-AF65-F5344CB8AC3E}">
        <p14:creationId xmlns:p14="http://schemas.microsoft.com/office/powerpoint/2010/main" val="476469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637" y="311728"/>
            <a:ext cx="8312727" cy="6234545"/>
          </a:xfrm>
          <a:prstGeom prst="rect">
            <a:avLst/>
          </a:prstGeom>
          <a:effectLst>
            <a:softEdge rad="635000"/>
          </a:effectLst>
        </p:spPr>
      </p:pic>
    </p:spTree>
    <p:extLst>
      <p:ext uri="{BB962C8B-B14F-4D97-AF65-F5344CB8AC3E}">
        <p14:creationId xmlns:p14="http://schemas.microsoft.com/office/powerpoint/2010/main" val="269082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37" y="311728"/>
            <a:ext cx="11055927" cy="6234545"/>
          </a:xfrm>
          <a:prstGeom prst="rect">
            <a:avLst/>
          </a:prstGeom>
          <a:effectLst>
            <a:softEdge rad="635000"/>
          </a:effectLst>
        </p:spPr>
      </p:pic>
    </p:spTree>
    <p:extLst>
      <p:ext uri="{BB962C8B-B14F-4D97-AF65-F5344CB8AC3E}">
        <p14:creationId xmlns:p14="http://schemas.microsoft.com/office/powerpoint/2010/main" val="68516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a:xfrm>
            <a:off x="514350" y="1600200"/>
            <a:ext cx="11144250" cy="2819400"/>
          </a:xfrm>
        </p:spPr>
        <p:txBody>
          <a:bodyPr>
            <a:normAutofit/>
          </a:bodyPr>
          <a:lstStyle/>
          <a:p>
            <a:pPr marL="0" indent="0" algn="ctr">
              <a:buNone/>
            </a:pPr>
            <a:r>
              <a:rPr lang="es-ES" sz="9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2 Pedro 3:18</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8" name="Imagen 7"/>
          <p:cNvPicPr>
            <a:picLocks noChangeAspect="1"/>
          </p:cNvPicPr>
          <p:nvPr/>
        </p:nvPicPr>
        <p:blipFill rotWithShape="1">
          <a:blip r:embed="rId4"/>
          <a:srcRect t="65648"/>
          <a:stretch/>
        </p:blipFill>
        <p:spPr>
          <a:xfrm>
            <a:off x="5215" y="4360984"/>
            <a:ext cx="11678641" cy="2419647"/>
          </a:xfrm>
          <a:prstGeom prst="rect">
            <a:avLst/>
          </a:prstGeom>
          <a:effectLst>
            <a:softEdge rad="635000"/>
          </a:effectLst>
        </p:spPr>
      </p:pic>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Pero conozcan mejor a nuestro Señor </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y Salvador Jesucristo </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172739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y crezcan en su amor. ¡Gloria a él ahora y para siempre! Amén.  </a:t>
            </a:r>
            <a:endParaRPr lang="es-ES" sz="13800" b="1" cap="none" dirty="0" smtClean="0">
              <a:ln w="6600">
                <a:solidFill>
                  <a:schemeClr val="accent2"/>
                </a:solidFill>
                <a:prstDash val="solid"/>
              </a:ln>
              <a:solidFill>
                <a:srgbClr val="FFFFFF"/>
              </a:solidFill>
              <a:effectLst>
                <a:outerShdw dist="38100" dir="2700000" algn="tl" rotWithShape="0">
                  <a:schemeClr val="accent2"/>
                </a:outerShdw>
              </a:effectLs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354647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471105"/>
            <a:ext cx="8392010" cy="6577283"/>
          </a:xfrm>
          <a:prstGeom prst="rect">
            <a:avLst/>
          </a:prstGeom>
          <a:effectLst>
            <a:softEdge rad="635000"/>
          </a:effectLst>
        </p:spPr>
      </p:pic>
      <p:sp>
        <p:nvSpPr>
          <p:cNvPr id="2" name="Título 1"/>
          <p:cNvSpPr>
            <a:spLocks noGrp="1"/>
          </p:cNvSpPr>
          <p:nvPr>
            <p:ph type="title"/>
          </p:nvPr>
        </p:nvSpPr>
        <p:spPr>
          <a:xfrm>
            <a:off x="1733552" y="4867274"/>
            <a:ext cx="8743948" cy="1514476"/>
          </a:xfrm>
        </p:spPr>
        <p:txBody>
          <a:bodyPr>
            <a:normAutofit/>
          </a:bodyPr>
          <a:lstStyle/>
          <a:p>
            <a:r>
              <a:rPr lang="en-US" sz="8800" b="1" spc="50" dirty="0">
                <a:ln w="9525" cmpd="sng">
                  <a:solidFill>
                    <a:schemeClr val="accent1"/>
                  </a:solidFill>
                  <a:prstDash val="solid"/>
                </a:ln>
                <a:solidFill>
                  <a:srgbClr val="70AD47">
                    <a:tint val="1000"/>
                  </a:srgbClr>
                </a:solidFill>
                <a:effectLst>
                  <a:glow rad="38100">
                    <a:schemeClr val="accent1">
                      <a:alpha val="40000"/>
                    </a:schemeClr>
                  </a:glow>
                </a:effectLst>
              </a:rPr>
              <a:t>¡</a:t>
            </a:r>
            <a:r>
              <a:rPr lang="en-US" sz="88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Bienvenidos</a:t>
            </a:r>
            <a:r>
              <a:rPr lang="en-US" sz="8800" b="1" spc="50" dirty="0" smtClean="0">
                <a:ln w="9525" cmpd="sng">
                  <a:solidFill>
                    <a:schemeClr val="accent1"/>
                  </a:solidFill>
                  <a:prstDash val="solid"/>
                </a:ln>
                <a:solidFill>
                  <a:srgbClr val="70AD47">
                    <a:tint val="1000"/>
                  </a:srgbClr>
                </a:solidFill>
                <a:effectLst>
                  <a:glow rad="38100">
                    <a:schemeClr val="accent1">
                      <a:alpha val="40000"/>
                    </a:schemeClr>
                  </a:glow>
                </a:effectLst>
              </a:rPr>
              <a:t>!</a:t>
            </a:r>
            <a:endParaRPr lang="en-US" sz="8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195166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506656" y="432494"/>
            <a:ext cx="11169564" cy="6278649"/>
          </a:xfrm>
          <a:prstGeom prst="rect">
            <a:avLst/>
          </a:prstGeom>
          <a:effectLst>
            <a:softEdge rad="635000"/>
          </a:effectLst>
        </p:spPr>
      </p:pic>
      <p:sp>
        <p:nvSpPr>
          <p:cNvPr id="2" name="Título 1"/>
          <p:cNvSpPr>
            <a:spLocks noGrp="1"/>
          </p:cNvSpPr>
          <p:nvPr>
            <p:ph type="title"/>
          </p:nvPr>
        </p:nvSpPr>
        <p:spPr>
          <a:xfrm>
            <a:off x="723904" y="647700"/>
            <a:ext cx="5695946" cy="2457450"/>
          </a:xfrm>
        </p:spPr>
        <p:txBody>
          <a:bodyPr>
            <a:normAutofit/>
          </a:bodyPr>
          <a:lstStyle/>
          <a:p>
            <a:r>
              <a:rPr lang="es-E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t>Momento </a:t>
            </a:r>
            <a:br>
              <a:rPr lang="es-E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br>
            <a:r>
              <a:rPr lang="es-E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t>de oración</a:t>
            </a:r>
            <a:endParaRPr lang="es-ES"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1295402" y="917341"/>
            <a:ext cx="9220200" cy="6142959"/>
          </a:xfrm>
          <a:prstGeom prst="rect">
            <a:avLst/>
          </a:prstGeom>
          <a:effectLst>
            <a:softEdge rad="635000"/>
          </a:effectLst>
        </p:spPr>
      </p:pic>
      <p:sp>
        <p:nvSpPr>
          <p:cNvPr id="2" name="Título 1"/>
          <p:cNvSpPr>
            <a:spLocks noGrp="1"/>
          </p:cNvSpPr>
          <p:nvPr>
            <p:ph type="title"/>
          </p:nvPr>
        </p:nvSpPr>
        <p:spPr>
          <a:xfrm>
            <a:off x="1295402" y="353482"/>
            <a:ext cx="9601196" cy="1303867"/>
          </a:xfrm>
        </p:spPr>
        <p:txBody>
          <a:bodyPr>
            <a:normAutofit/>
          </a:bodyPr>
          <a:lstStyle/>
          <a:p>
            <a:r>
              <a:rPr lang="es-AR" sz="6000" b="1" dirty="0" smtClean="0">
                <a:ln w="6600">
                  <a:solidFill>
                    <a:schemeClr val="accent2"/>
                  </a:solidFill>
                  <a:prstDash val="solid"/>
                </a:ln>
                <a:solidFill>
                  <a:srgbClr val="FFFFFF"/>
                </a:solidFill>
                <a:effectLst>
                  <a:outerShdw dist="38100" dir="2700000" algn="tl" rotWithShape="0">
                    <a:schemeClr val="accent2"/>
                  </a:outerShdw>
                </a:effectLst>
              </a:rPr>
              <a:t>ACTIVIDADES</a:t>
            </a:r>
            <a:endParaRPr lang="es-AR" sz="6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Marcador de contenido 4"/>
          <p:cNvSpPr>
            <a:spLocks noGrp="1"/>
          </p:cNvSpPr>
          <p:nvPr>
            <p:ph sz="quarter" idx="13"/>
          </p:nvPr>
        </p:nvSpPr>
        <p:spPr/>
        <p:txBody>
          <a:bodyPr/>
          <a:lstStyle/>
          <a:p>
            <a:endParaRPr lang="es-ES" dirty="0"/>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4282229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227" y="311728"/>
            <a:ext cx="6234545" cy="6234545"/>
          </a:xfrm>
          <a:prstGeom prst="rect">
            <a:avLst/>
          </a:prstGeom>
          <a:effectLst>
            <a:softEdge rad="635000"/>
          </a:effectLst>
        </p:spPr>
      </p:pic>
      <p:sp>
        <p:nvSpPr>
          <p:cNvPr id="3" name="Marcador de contenido 2"/>
          <p:cNvSpPr>
            <a:spLocks noGrp="1"/>
          </p:cNvSpPr>
          <p:nvPr>
            <p:ph sz="quarter" idx="13"/>
          </p:nvPr>
        </p:nvSpPr>
        <p:spPr>
          <a:xfrm>
            <a:off x="1026664" y="4324350"/>
            <a:ext cx="10394707" cy="2084729"/>
          </a:xfrm>
        </p:spPr>
        <p:txBody>
          <a:bodyPr>
            <a:noAutofit/>
          </a:bodyPr>
          <a:lstStyle/>
          <a:p>
            <a:pPr marL="0" indent="0" algn="ctr">
              <a:buNone/>
            </a:pPr>
            <a:r>
              <a:rPr lang="es-ES" sz="6600" b="1" dirty="0">
                <a:ln w="6600">
                  <a:solidFill>
                    <a:schemeClr val="accent2"/>
                  </a:solidFill>
                  <a:prstDash val="solid"/>
                </a:ln>
                <a:solidFill>
                  <a:srgbClr val="FFFFFF"/>
                </a:solidFill>
                <a:effectLst>
                  <a:outerShdw dist="38100" dir="2700000" algn="tl" rotWithShape="0">
                    <a:schemeClr val="accent2"/>
                  </a:outerShdw>
                </a:effectLst>
              </a:rPr>
              <a:t>Gracias Señor porque me ayudas a </a:t>
            </a:r>
            <a:r>
              <a:rPr lang="es-ES" sz="6600" b="1" dirty="0" smtClean="0">
                <a:ln w="6600">
                  <a:solidFill>
                    <a:schemeClr val="accent2"/>
                  </a:solidFill>
                  <a:prstDash val="solid"/>
                </a:ln>
                <a:solidFill>
                  <a:srgbClr val="FFFFFF"/>
                </a:solidFill>
                <a:effectLst>
                  <a:outerShdw dist="38100" dir="2700000" algn="tl" rotWithShape="0">
                    <a:schemeClr val="accent2"/>
                  </a:outerShdw>
                </a:effectLst>
              </a:rPr>
              <a:t>crecer</a:t>
            </a:r>
            <a:endParaRPr lang="es-ES" sz="66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5" name="Título 4"/>
          <p:cNvSpPr>
            <a:spLocks noGrp="1"/>
          </p:cNvSpPr>
          <p:nvPr>
            <p:ph type="title"/>
          </p:nvPr>
        </p:nvSpPr>
        <p:spPr/>
        <p:txBody>
          <a:bodyPr/>
          <a:lstStyle/>
          <a:p>
            <a:endParaRPr lang="en-US" dirty="0"/>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157" y="695536"/>
            <a:ext cx="5806743" cy="3871161"/>
          </a:xfrm>
          <a:prstGeom prst="rect">
            <a:avLst/>
          </a:prstGeom>
          <a:effectLst>
            <a:softEdge rad="635000"/>
          </a:effectLst>
        </p:spPr>
      </p:pic>
    </p:spTree>
    <p:extLst>
      <p:ext uri="{BB962C8B-B14F-4D97-AF65-F5344CB8AC3E}">
        <p14:creationId xmlns:p14="http://schemas.microsoft.com/office/powerpoint/2010/main" val="249002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1885950" y="3892494"/>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9600" b="1" dirty="0">
                <a:ln w="6600">
                  <a:solidFill>
                    <a:schemeClr val="accent2"/>
                  </a:solidFill>
                  <a:prstDash val="solid"/>
                </a:ln>
                <a:solidFill>
                  <a:srgbClr val="FFFFFF"/>
                </a:solidFill>
                <a:effectLst>
                  <a:outerShdw dist="38100" dir="2700000" algn="tl" rotWithShape="0">
                    <a:schemeClr val="accent2"/>
                  </a:outerShdw>
                </a:effectLst>
              </a:rPr>
              <a:t>Voy a </a:t>
            </a:r>
            <a:r>
              <a:rPr lang="es-ES" sz="9600" b="1" dirty="0" smtClean="0">
                <a:ln w="6600">
                  <a:solidFill>
                    <a:schemeClr val="accent2"/>
                  </a:solidFill>
                  <a:prstDash val="solid"/>
                </a:ln>
                <a:solidFill>
                  <a:srgbClr val="FFFFFF"/>
                </a:solidFill>
                <a:effectLst>
                  <a:outerShdw dist="38100" dir="2700000" algn="tl" rotWithShape="0">
                    <a:schemeClr val="accent2"/>
                  </a:outerShdw>
                </a:effectLst>
              </a:rPr>
              <a:t>crecer</a:t>
            </a:r>
            <a:endParaRPr lang="es-E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96724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495300" y="1579013"/>
            <a:ext cx="9048750" cy="452437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6" name="Título 1"/>
          <p:cNvSpPr txBox="1">
            <a:spLocks/>
          </p:cNvSpPr>
          <p:nvPr/>
        </p:nvSpPr>
        <p:spPr>
          <a:xfrm>
            <a:off x="2095500" y="1654340"/>
            <a:ext cx="5848350" cy="28876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Voy a </a:t>
            </a:r>
            <a:r>
              <a:rPr lang="es-ES" sz="4000" b="1" dirty="0" smtClean="0">
                <a:ln w="6600">
                  <a:solidFill>
                    <a:schemeClr val="accent2"/>
                  </a:solidFill>
                  <a:prstDash val="solid"/>
                </a:ln>
                <a:solidFill>
                  <a:srgbClr val="FFFFFF"/>
                </a:solidFill>
                <a:effectLst>
                  <a:outerShdw dist="38100" dir="2700000" algn="tl" rotWithShape="0">
                    <a:schemeClr val="accent2"/>
                  </a:outerShdw>
                </a:effectLst>
              </a:rPr>
              <a:t>crecer</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Voy a crecer, </a:t>
            </a:r>
          </a:p>
        </p:txBody>
      </p:sp>
    </p:spTree>
    <p:extLst>
      <p:ext uri="{BB962C8B-B14F-4D97-AF65-F5344CB8AC3E}">
        <p14:creationId xmlns:p14="http://schemas.microsoft.com/office/powerpoint/2010/main" val="20521236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700212" y="1103831"/>
            <a:ext cx="6924675" cy="46101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crecer, crecer, </a:t>
            </a:r>
          </a:p>
        </p:txBody>
      </p:sp>
    </p:spTree>
    <p:extLst>
      <p:ext uri="{BB962C8B-B14F-4D97-AF65-F5344CB8AC3E}">
        <p14:creationId xmlns:p14="http://schemas.microsoft.com/office/powerpoint/2010/main" val="28365571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06446" y="1374199"/>
            <a:ext cx="9064609" cy="418366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crecer, crecer, crecer </a:t>
            </a:r>
          </a:p>
        </p:txBody>
      </p:sp>
    </p:spTree>
    <p:extLst>
      <p:ext uri="{BB962C8B-B14F-4D97-AF65-F5344CB8AC3E}">
        <p14:creationId xmlns:p14="http://schemas.microsoft.com/office/powerpoint/2010/main" val="38009967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571750" y="1003815"/>
            <a:ext cx="4762500" cy="47625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Cada día más, más y más </a:t>
            </a:r>
          </a:p>
        </p:txBody>
      </p:sp>
    </p:spTree>
    <p:extLst>
      <p:ext uri="{BB962C8B-B14F-4D97-AF65-F5344CB8AC3E}">
        <p14:creationId xmlns:p14="http://schemas.microsoft.com/office/powerpoint/2010/main" val="15532744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094529" y="1502498"/>
            <a:ext cx="6136043" cy="3927067"/>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Leyendo su Palabra, la Biblia </a:t>
            </a:r>
          </a:p>
        </p:txBody>
      </p:sp>
    </p:spTree>
    <p:extLst>
      <p:ext uri="{BB962C8B-B14F-4D97-AF65-F5344CB8AC3E}">
        <p14:creationId xmlns:p14="http://schemas.microsoft.com/office/powerpoint/2010/main" val="8844317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844173" y="931095"/>
            <a:ext cx="8587528" cy="536720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Hablando cada día con Dios </a:t>
            </a:r>
          </a:p>
        </p:txBody>
      </p:sp>
    </p:spTree>
    <p:extLst>
      <p:ext uri="{BB962C8B-B14F-4D97-AF65-F5344CB8AC3E}">
        <p14:creationId xmlns:p14="http://schemas.microsoft.com/office/powerpoint/2010/main" val="27595183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1885950" y="3892494"/>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9600" b="1" dirty="0">
                <a:ln w="6600">
                  <a:solidFill>
                    <a:schemeClr val="accent2"/>
                  </a:solidFill>
                  <a:prstDash val="solid"/>
                </a:ln>
                <a:solidFill>
                  <a:srgbClr val="FFFFFF"/>
                </a:solidFill>
                <a:effectLst>
                  <a:outerShdw dist="38100" dir="2700000" algn="tl" rotWithShape="0">
                    <a:schemeClr val="accent2"/>
                  </a:outerShdw>
                </a:effectLst>
              </a:rPr>
              <a:t>Voy a </a:t>
            </a:r>
            <a:r>
              <a:rPr lang="es-ES" sz="9600" b="1" dirty="0" smtClean="0">
                <a:ln w="6600">
                  <a:solidFill>
                    <a:schemeClr val="accent2"/>
                  </a:solidFill>
                  <a:prstDash val="solid"/>
                </a:ln>
                <a:solidFill>
                  <a:srgbClr val="FFFFFF"/>
                </a:solidFill>
                <a:effectLst>
                  <a:outerShdw dist="38100" dir="2700000" algn="tl" rotWithShape="0">
                    <a:schemeClr val="accent2"/>
                  </a:outerShdw>
                </a:effectLst>
              </a:rPr>
              <a:t>crecer</a:t>
            </a:r>
            <a:endParaRPr lang="es-E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76518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389186" y="1260326"/>
            <a:ext cx="7127628" cy="4454768"/>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Yendo a la clase,</a:t>
            </a:r>
          </a:p>
        </p:txBody>
      </p:sp>
    </p:spTree>
    <p:extLst>
      <p:ext uri="{BB962C8B-B14F-4D97-AF65-F5344CB8AC3E}">
        <p14:creationId xmlns:p14="http://schemas.microsoft.com/office/powerpoint/2010/main" val="4279175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989599" y="983929"/>
            <a:ext cx="7606665" cy="507111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2197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cada semana con mis amigos </a:t>
            </a:r>
          </a:p>
          <a:p>
            <a:r>
              <a:rPr lang="es-ES" sz="4000" b="1" dirty="0">
                <a:ln w="6600">
                  <a:solidFill>
                    <a:schemeClr val="accent2"/>
                  </a:solidFill>
                  <a:prstDash val="solid"/>
                </a:ln>
                <a:solidFill>
                  <a:srgbClr val="FFFFFF"/>
                </a:solidFill>
                <a:effectLst>
                  <a:outerShdw dist="38100" dir="2700000" algn="tl" rotWithShape="0">
                    <a:schemeClr val="accent2"/>
                  </a:outerShdw>
                </a:effectLst>
              </a:rPr>
              <a:t>Ho, </a:t>
            </a:r>
            <a:r>
              <a:rPr lang="es-ES" sz="4000" b="1" dirty="0" err="1">
                <a:ln w="6600">
                  <a:solidFill>
                    <a:schemeClr val="accent2"/>
                  </a:solidFill>
                  <a:prstDash val="solid"/>
                </a:ln>
                <a:solidFill>
                  <a:srgbClr val="FFFFFF"/>
                </a:solidFill>
                <a:effectLst>
                  <a:outerShdw dist="38100" dir="2700000" algn="tl" rotWithShape="0">
                    <a:schemeClr val="accent2"/>
                  </a:outerShdw>
                </a:effectLst>
              </a:rPr>
              <a:t>ho</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ho</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ho</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p>
        </p:txBody>
      </p:sp>
    </p:spTree>
    <p:extLst>
      <p:ext uri="{BB962C8B-B14F-4D97-AF65-F5344CB8AC3E}">
        <p14:creationId xmlns:p14="http://schemas.microsoft.com/office/powerpoint/2010/main" val="11820320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66762" y="1385353"/>
            <a:ext cx="8372475" cy="4161357"/>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Para llegar un día al cielo </a:t>
            </a:r>
          </a:p>
        </p:txBody>
      </p:sp>
    </p:spTree>
    <p:extLst>
      <p:ext uri="{BB962C8B-B14F-4D97-AF65-F5344CB8AC3E}">
        <p14:creationId xmlns:p14="http://schemas.microsoft.com/office/powerpoint/2010/main" val="4058433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123950" y="1385923"/>
            <a:ext cx="7557025" cy="4439752"/>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Muy preparado debo yo estar </a:t>
            </a:r>
          </a:p>
        </p:txBody>
      </p:sp>
    </p:spTree>
    <p:extLst>
      <p:ext uri="{BB962C8B-B14F-4D97-AF65-F5344CB8AC3E}">
        <p14:creationId xmlns:p14="http://schemas.microsoft.com/office/powerpoint/2010/main" val="2149007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74566" y="1273196"/>
            <a:ext cx="8556867" cy="5122983"/>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Estudiando, </a:t>
            </a:r>
          </a:p>
        </p:txBody>
      </p:sp>
    </p:spTree>
    <p:extLst>
      <p:ext uri="{BB962C8B-B14F-4D97-AF65-F5344CB8AC3E}">
        <p14:creationId xmlns:p14="http://schemas.microsoft.com/office/powerpoint/2010/main" val="23297589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824133" y="1194945"/>
            <a:ext cx="4946485" cy="4408824"/>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2197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aprendiendo su palabra </a:t>
            </a:r>
          </a:p>
          <a:p>
            <a:r>
              <a:rPr lang="es-ES" b="1" dirty="0">
                <a:ln w="6600">
                  <a:solidFill>
                    <a:schemeClr val="accent2"/>
                  </a:solidFill>
                  <a:prstDash val="solid"/>
                </a:ln>
                <a:solidFill>
                  <a:srgbClr val="FFFFFF"/>
                </a:solidFill>
                <a:effectLst>
                  <a:outerShdw dist="38100" dir="2700000" algn="tl" rotWithShape="0">
                    <a:schemeClr val="accent2"/>
                  </a:outerShdw>
                </a:effectLst>
              </a:rPr>
              <a:t>Ha, ha, ha, ha</a:t>
            </a:r>
          </a:p>
        </p:txBody>
      </p:sp>
    </p:spTree>
    <p:extLst>
      <p:ext uri="{BB962C8B-B14F-4D97-AF65-F5344CB8AC3E}">
        <p14:creationId xmlns:p14="http://schemas.microsoft.com/office/powerpoint/2010/main" val="13061414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236" y="719392"/>
            <a:ext cx="8587528" cy="5152516"/>
          </a:xfrm>
          <a:prstGeom prst="rect">
            <a:avLst/>
          </a:prstGeom>
          <a:effectLst>
            <a:softEdge rad="317500"/>
          </a:effectLst>
        </p:spPr>
      </p:pic>
      <p:sp>
        <p:nvSpPr>
          <p:cNvPr id="2" name="Título 1"/>
          <p:cNvSpPr>
            <a:spLocks noGrp="1"/>
          </p:cNvSpPr>
          <p:nvPr>
            <p:ph type="ctrTitle"/>
          </p:nvPr>
        </p:nvSpPr>
        <p:spPr>
          <a:xfrm rot="20773002">
            <a:off x="417276" y="548625"/>
            <a:ext cx="2979875" cy="1427101"/>
          </a:xfr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noAutofit/>
          </a:bodyPr>
          <a:lstStyle/>
          <a:p>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Próximo</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tema</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a:t>
            </a: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0851" y="5494857"/>
            <a:ext cx="1332364" cy="1176439"/>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7" name="CuadroTexto 6"/>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labibliatienerazon.org</a:t>
            </a:r>
            <a:endParaRPr lang="es-ES" dirty="0">
              <a:latin typeface="Abel" panose="02000506030000020004" pitchFamily="2" charset="0"/>
            </a:endParaRPr>
          </a:p>
        </p:txBody>
      </p:sp>
      <p:sp>
        <p:nvSpPr>
          <p:cNvPr id="8" name="Rectángulo 7"/>
          <p:cNvSpPr/>
          <p:nvPr/>
        </p:nvSpPr>
        <p:spPr>
          <a:xfrm>
            <a:off x="571500" y="4635255"/>
            <a:ext cx="10938742" cy="2062103"/>
          </a:xfrm>
          <a:prstGeom prst="rect">
            <a:avLst/>
          </a:prstGeom>
        </p:spPr>
        <p:txBody>
          <a:bodyPr wrap="square">
            <a:spAutoFit/>
          </a:bodyPr>
          <a:lstStyle/>
          <a:p>
            <a:pPr algn="ctr"/>
            <a:r>
              <a:rPr lang="es-E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Dios te regala </a:t>
            </a:r>
            <a:r>
              <a:rPr lang="es-E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r>
            <a:br>
              <a:rPr lang="es-E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br>
            <a:r>
              <a:rPr lang="es-E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una </a:t>
            </a:r>
            <a:r>
              <a:rPr lang="es-E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mansión</a:t>
            </a:r>
          </a:p>
        </p:txBody>
      </p:sp>
    </p:spTree>
    <p:extLst>
      <p:ext uri="{BB962C8B-B14F-4D97-AF65-F5344CB8AC3E}">
        <p14:creationId xmlns:p14="http://schemas.microsoft.com/office/powerpoint/2010/main" val="2630071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225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par>
                          <p:cTn id="17" fill="hold">
                            <p:stCondLst>
                              <p:cond delay="3250"/>
                            </p:stCondLst>
                            <p:childTnLst>
                              <p:par>
                                <p:cTn id="18" presetID="10" presetClass="entr" presetSubtype="0" fill="hold" grpId="0"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495300" y="1579013"/>
            <a:ext cx="9048750" cy="452437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6" name="Título 1"/>
          <p:cNvSpPr txBox="1">
            <a:spLocks/>
          </p:cNvSpPr>
          <p:nvPr/>
        </p:nvSpPr>
        <p:spPr>
          <a:xfrm>
            <a:off x="2095500" y="1654340"/>
            <a:ext cx="5848350" cy="28876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Voy a </a:t>
            </a:r>
            <a:r>
              <a:rPr lang="es-ES" sz="4000" b="1" dirty="0" smtClean="0">
                <a:ln w="6600">
                  <a:solidFill>
                    <a:schemeClr val="accent2"/>
                  </a:solidFill>
                  <a:prstDash val="solid"/>
                </a:ln>
                <a:solidFill>
                  <a:srgbClr val="FFFFFF"/>
                </a:solidFill>
                <a:effectLst>
                  <a:outerShdw dist="38100" dir="2700000" algn="tl" rotWithShape="0">
                    <a:schemeClr val="accent2"/>
                  </a:outerShdw>
                </a:effectLst>
              </a:rPr>
              <a:t>crecer</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Voy a crecer, </a:t>
            </a:r>
          </a:p>
        </p:txBody>
      </p:sp>
    </p:spTree>
    <p:extLst>
      <p:ext uri="{BB962C8B-B14F-4D97-AF65-F5344CB8AC3E}">
        <p14:creationId xmlns:p14="http://schemas.microsoft.com/office/powerpoint/2010/main" val="19929112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700212" y="1103831"/>
            <a:ext cx="6924675" cy="46101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crecer, crecer, </a:t>
            </a:r>
          </a:p>
        </p:txBody>
      </p:sp>
    </p:spTree>
    <p:extLst>
      <p:ext uri="{BB962C8B-B14F-4D97-AF65-F5344CB8AC3E}">
        <p14:creationId xmlns:p14="http://schemas.microsoft.com/office/powerpoint/2010/main" val="1948760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06446" y="1374199"/>
            <a:ext cx="9064609" cy="418366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crecer, crecer, crecer </a:t>
            </a:r>
          </a:p>
        </p:txBody>
      </p:sp>
    </p:spTree>
    <p:extLst>
      <p:ext uri="{BB962C8B-B14F-4D97-AF65-F5344CB8AC3E}">
        <p14:creationId xmlns:p14="http://schemas.microsoft.com/office/powerpoint/2010/main" val="3875786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571750" y="1003815"/>
            <a:ext cx="4762500" cy="47625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Cada día más, más y más </a:t>
            </a:r>
          </a:p>
        </p:txBody>
      </p:sp>
    </p:spTree>
    <p:extLst>
      <p:ext uri="{BB962C8B-B14F-4D97-AF65-F5344CB8AC3E}">
        <p14:creationId xmlns:p14="http://schemas.microsoft.com/office/powerpoint/2010/main" val="42852309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6919</TotalTime>
  <Words>2057</Words>
  <Application>Microsoft Office PowerPoint</Application>
  <PresentationFormat>Panorámica</PresentationFormat>
  <Paragraphs>255</Paragraphs>
  <Slides>56</Slides>
  <Notes>54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56</vt:i4>
      </vt:variant>
    </vt:vector>
  </HeadingPairs>
  <TitlesOfParts>
    <vt:vector size="62" baseType="lpstr">
      <vt:lpstr>Abel</vt:lpstr>
      <vt:lpstr>Arial Black</vt:lpstr>
      <vt:lpstr>Calibri</vt:lpstr>
      <vt:lpstr>Arial</vt:lpstr>
      <vt:lpstr>Britannic Bold</vt:lpstr>
      <vt:lpstr>Orgánico</vt:lpstr>
      <vt:lpstr>Presentación de PowerPoint</vt:lpstr>
      <vt:lpstr>7 días de  evangelismo  infantil</vt:lpstr>
      <vt:lpstr>Dios quiere que crezcas espiritualmente</vt:lpstr>
      <vt:lpstr>¡Bienvenidos!</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LECCIÓN BÍBLICA DEL DÍA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Momento  de oración</vt:lpstr>
      <vt:lpstr>ACTIVIDADES</vt:lpstr>
      <vt:lpstr>Presentación de PowerPoint</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Próximo tema:</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107</cp:revision>
  <dcterms:created xsi:type="dcterms:W3CDTF">2018-07-20T18:54:32Z</dcterms:created>
  <dcterms:modified xsi:type="dcterms:W3CDTF">2019-08-03T23:37:42Z</dcterms:modified>
</cp:coreProperties>
</file>